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4"/>
  </p:sldMasterIdLst>
  <p:notesMasterIdLst>
    <p:notesMasterId r:id="rId26"/>
  </p:notesMasterIdLst>
  <p:sldIdLst>
    <p:sldId id="277" r:id="rId5"/>
    <p:sldId id="274" r:id="rId6"/>
    <p:sldId id="278" r:id="rId7"/>
    <p:sldId id="296" r:id="rId8"/>
    <p:sldId id="279" r:id="rId9"/>
    <p:sldId id="280" r:id="rId10"/>
    <p:sldId id="281" r:id="rId11"/>
    <p:sldId id="349" r:id="rId12"/>
    <p:sldId id="282" r:id="rId13"/>
    <p:sldId id="283" r:id="rId14"/>
    <p:sldId id="284" r:id="rId15"/>
    <p:sldId id="285" r:id="rId16"/>
    <p:sldId id="297" r:id="rId17"/>
    <p:sldId id="286" r:id="rId18"/>
    <p:sldId id="287" r:id="rId19"/>
    <p:sldId id="350" r:id="rId20"/>
    <p:sldId id="351" r:id="rId21"/>
    <p:sldId id="294" r:id="rId22"/>
    <p:sldId id="295" r:id="rId23"/>
    <p:sldId id="316" r:id="rId24"/>
    <p:sldId id="348" r:id="rId25"/>
  </p:sldIdLst>
  <p:sldSz cx="9144000" cy="5143500" type="screen16x9"/>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66596F-A97E-0A67-B449-B36B4536DD05}" name="Ix Procopios" initials="IP" userId="775ba868095de9cb" providerId="Windows Live"/>
  <p188:author id="{72FB5DAC-A926-04D6-4AC1-C7453D3B9475}" name="Veronica Elze" initials="VE" userId="S::elzeveronica@cityuniversity.edu::bea8df63-ede3-466b-b4c9-f797b995d76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7D3E6"/>
    <a:srgbClr val="3F5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3CC00D-29F9-4D1B-B990-6C00EACF0926}" v="1359" dt="2025-06-17T19:36:20.439"/>
  </p1510:revLst>
</p1510:revInfo>
</file>

<file path=ppt/tableStyles.xml><?xml version="1.0" encoding="utf-8"?>
<a:tblStyleLst xmlns:a="http://schemas.openxmlformats.org/drawingml/2006/main" def="{1FE44F72-D7B3-41EB-977B-2E401710A9A8}">
  <a:tblStyle styleId="{1FE44F72-D7B3-41EB-977B-2E401710A9A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98" autoAdjust="0"/>
  </p:normalViewPr>
  <p:slideViewPr>
    <p:cSldViewPr snapToGrid="0">
      <p:cViewPr varScale="1">
        <p:scale>
          <a:sx n="155" d="100"/>
          <a:sy n="155" d="100"/>
        </p:scale>
        <p:origin x="27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74FB41-1F5D-4F2E-A310-2BF5C4115D2D}" type="doc">
      <dgm:prSet loTypeId="urn:microsoft.com/office/officeart/2005/8/layout/hProcess9" loCatId="process" qsTypeId="urn:microsoft.com/office/officeart/2005/8/quickstyle/simple1" qsCatId="simple" csTypeId="urn:microsoft.com/office/officeart/2005/8/colors/accent1_2" csCatId="accent1" phldr="1"/>
      <dgm:spPr/>
    </dgm:pt>
    <dgm:pt modelId="{A733BFB6-2FAD-4FCB-9D84-8D4AA572CFD9}">
      <dgm:prSet phldrT="[Text]"/>
      <dgm:spPr/>
      <dgm:t>
        <a:bodyPr/>
        <a:lstStyle/>
        <a:p>
          <a:r>
            <a:rPr lang="en-US" dirty="0"/>
            <a:t>Built </a:t>
          </a:r>
          <a:br>
            <a:rPr lang="en-US" dirty="0"/>
          </a:br>
          <a:r>
            <a:rPr lang="en-US" dirty="0"/>
            <a:t>from scratch using NumPy and Matplotlib</a:t>
          </a:r>
        </a:p>
      </dgm:t>
    </dgm:pt>
    <dgm:pt modelId="{7FBEB0F0-9DC6-445D-BCBE-AFD76D3D3A11}" type="parTrans" cxnId="{DE205B97-7E8D-4AA4-A09D-36B256988BC8}">
      <dgm:prSet/>
      <dgm:spPr/>
      <dgm:t>
        <a:bodyPr/>
        <a:lstStyle/>
        <a:p>
          <a:endParaRPr lang="en-US"/>
        </a:p>
      </dgm:t>
    </dgm:pt>
    <dgm:pt modelId="{8DEA6CB8-43C6-4366-8B68-CCBCECE86D2D}" type="sibTrans" cxnId="{DE205B97-7E8D-4AA4-A09D-36B256988BC8}">
      <dgm:prSet/>
      <dgm:spPr/>
      <dgm:t>
        <a:bodyPr/>
        <a:lstStyle/>
        <a:p>
          <a:endParaRPr lang="en-US"/>
        </a:p>
      </dgm:t>
    </dgm:pt>
    <dgm:pt modelId="{89DA9BEB-3CCE-4E13-80A2-16FD48759E67}">
      <dgm:prSet/>
      <dgm:spPr/>
      <dgm:t>
        <a:bodyPr/>
        <a:lstStyle/>
        <a:p>
          <a:r>
            <a:rPr lang="en-US" dirty="0"/>
            <a:t>All logic </a:t>
          </a:r>
          <a:br>
            <a:rPr lang="en-US" dirty="0"/>
          </a:br>
          <a:r>
            <a:rPr lang="en-US" dirty="0"/>
            <a:t>coded manually (no auto-grad)</a:t>
          </a:r>
        </a:p>
      </dgm:t>
    </dgm:pt>
    <dgm:pt modelId="{D8B09808-D4B7-4C4C-8250-26F2A9203101}" type="parTrans" cxnId="{643E3753-E85F-41D7-9595-57A73FE2948B}">
      <dgm:prSet/>
      <dgm:spPr/>
      <dgm:t>
        <a:bodyPr/>
        <a:lstStyle/>
        <a:p>
          <a:endParaRPr lang="en-US"/>
        </a:p>
      </dgm:t>
    </dgm:pt>
    <dgm:pt modelId="{97781FA7-3C34-418C-AF74-A10B9FDD0B5F}" type="sibTrans" cxnId="{643E3753-E85F-41D7-9595-57A73FE2948B}">
      <dgm:prSet/>
      <dgm:spPr/>
      <dgm:t>
        <a:bodyPr/>
        <a:lstStyle/>
        <a:p>
          <a:endParaRPr lang="en-US"/>
        </a:p>
      </dgm:t>
    </dgm:pt>
    <dgm:pt modelId="{D9F152D9-E15E-4280-8E44-7B9E8E2C46B1}">
      <dgm:prSet/>
      <dgm:spPr/>
      <dgm:t>
        <a:bodyPr/>
        <a:lstStyle/>
        <a:p>
          <a:r>
            <a:rPr lang="en-US" dirty="0"/>
            <a:t>Tracked </a:t>
          </a:r>
          <a:br>
            <a:rPr lang="en-US" dirty="0"/>
          </a:br>
          <a:r>
            <a:rPr lang="en-US" dirty="0"/>
            <a:t>cost and pose updates over 50 iterations</a:t>
          </a:r>
        </a:p>
      </dgm:t>
    </dgm:pt>
    <dgm:pt modelId="{CE0A075A-A15F-421B-8043-DE877286B3D1}" type="parTrans" cxnId="{F7A2BFF6-0E4D-40F7-8386-21DB01950B53}">
      <dgm:prSet/>
      <dgm:spPr/>
      <dgm:t>
        <a:bodyPr/>
        <a:lstStyle/>
        <a:p>
          <a:endParaRPr lang="en-US"/>
        </a:p>
      </dgm:t>
    </dgm:pt>
    <dgm:pt modelId="{D8C333C3-9279-4AC7-A0ED-6A39422B2C93}" type="sibTrans" cxnId="{F7A2BFF6-0E4D-40F7-8386-21DB01950B53}">
      <dgm:prSet/>
      <dgm:spPr/>
      <dgm:t>
        <a:bodyPr/>
        <a:lstStyle/>
        <a:p>
          <a:endParaRPr lang="en-US"/>
        </a:p>
      </dgm:t>
    </dgm:pt>
    <dgm:pt modelId="{A66430C5-E25B-4A73-84B0-15921090BDC5}">
      <dgm:prSet/>
      <dgm:spPr/>
      <dgm:t>
        <a:bodyPr/>
        <a:lstStyle/>
        <a:p>
          <a:r>
            <a:rPr lang="en-US"/>
            <a:t>Saved visualizations and data for reproducibility</a:t>
          </a:r>
          <a:endParaRPr lang="en-US" dirty="0"/>
        </a:p>
      </dgm:t>
    </dgm:pt>
    <dgm:pt modelId="{E134FD4D-3FEB-47BB-BA00-BEFB6DFB6B49}" type="parTrans" cxnId="{18CCB6C0-46B5-4427-A1F3-C2827E8A5AF0}">
      <dgm:prSet/>
      <dgm:spPr/>
      <dgm:t>
        <a:bodyPr/>
        <a:lstStyle/>
        <a:p>
          <a:endParaRPr lang="en-US"/>
        </a:p>
      </dgm:t>
    </dgm:pt>
    <dgm:pt modelId="{38174BD9-310E-46BA-ABB9-5A8CA11432DA}" type="sibTrans" cxnId="{18CCB6C0-46B5-4427-A1F3-C2827E8A5AF0}">
      <dgm:prSet/>
      <dgm:spPr/>
      <dgm:t>
        <a:bodyPr/>
        <a:lstStyle/>
        <a:p>
          <a:endParaRPr lang="en-US"/>
        </a:p>
      </dgm:t>
    </dgm:pt>
    <dgm:pt modelId="{BDE18071-8ABA-47B1-9600-2FC66276E380}" type="pres">
      <dgm:prSet presAssocID="{E874FB41-1F5D-4F2E-A310-2BF5C4115D2D}" presName="CompostProcess" presStyleCnt="0">
        <dgm:presLayoutVars>
          <dgm:dir/>
          <dgm:resizeHandles val="exact"/>
        </dgm:presLayoutVars>
      </dgm:prSet>
      <dgm:spPr/>
    </dgm:pt>
    <dgm:pt modelId="{48D42626-C6D6-4DD0-9081-F4605C24C6E4}" type="pres">
      <dgm:prSet presAssocID="{E874FB41-1F5D-4F2E-A310-2BF5C4115D2D}" presName="arrow" presStyleLbl="bgShp" presStyleIdx="0" presStyleCnt="1"/>
      <dgm:spPr/>
    </dgm:pt>
    <dgm:pt modelId="{41AE563B-E2A0-48A4-85D0-B439EF8AF7A2}" type="pres">
      <dgm:prSet presAssocID="{E874FB41-1F5D-4F2E-A310-2BF5C4115D2D}" presName="linearProcess" presStyleCnt="0"/>
      <dgm:spPr/>
    </dgm:pt>
    <dgm:pt modelId="{85A7566C-DF89-402F-964C-7952177C2528}" type="pres">
      <dgm:prSet presAssocID="{A733BFB6-2FAD-4FCB-9D84-8D4AA572CFD9}" presName="textNode" presStyleLbl="node1" presStyleIdx="0" presStyleCnt="4">
        <dgm:presLayoutVars>
          <dgm:bulletEnabled val="1"/>
        </dgm:presLayoutVars>
      </dgm:prSet>
      <dgm:spPr/>
    </dgm:pt>
    <dgm:pt modelId="{C6A5A1AD-DC97-4769-956D-1BD319561916}" type="pres">
      <dgm:prSet presAssocID="{8DEA6CB8-43C6-4366-8B68-CCBCECE86D2D}" presName="sibTrans" presStyleCnt="0"/>
      <dgm:spPr/>
    </dgm:pt>
    <dgm:pt modelId="{16BA9308-AA76-4B20-AB7F-476A261BB8E4}" type="pres">
      <dgm:prSet presAssocID="{89DA9BEB-3CCE-4E13-80A2-16FD48759E67}" presName="textNode" presStyleLbl="node1" presStyleIdx="1" presStyleCnt="4">
        <dgm:presLayoutVars>
          <dgm:bulletEnabled val="1"/>
        </dgm:presLayoutVars>
      </dgm:prSet>
      <dgm:spPr/>
    </dgm:pt>
    <dgm:pt modelId="{181C4E02-75CD-4212-919B-A93DC6357790}" type="pres">
      <dgm:prSet presAssocID="{97781FA7-3C34-418C-AF74-A10B9FDD0B5F}" presName="sibTrans" presStyleCnt="0"/>
      <dgm:spPr/>
    </dgm:pt>
    <dgm:pt modelId="{ED89A530-C207-4660-8A4C-89444610193A}" type="pres">
      <dgm:prSet presAssocID="{D9F152D9-E15E-4280-8E44-7B9E8E2C46B1}" presName="textNode" presStyleLbl="node1" presStyleIdx="2" presStyleCnt="4">
        <dgm:presLayoutVars>
          <dgm:bulletEnabled val="1"/>
        </dgm:presLayoutVars>
      </dgm:prSet>
      <dgm:spPr/>
    </dgm:pt>
    <dgm:pt modelId="{4536D256-C973-4FFD-946D-B9D4045E6607}" type="pres">
      <dgm:prSet presAssocID="{D8C333C3-9279-4AC7-A0ED-6A39422B2C93}" presName="sibTrans" presStyleCnt="0"/>
      <dgm:spPr/>
    </dgm:pt>
    <dgm:pt modelId="{341F89E8-2FE6-4AF9-9F45-D624F6FF2AD2}" type="pres">
      <dgm:prSet presAssocID="{A66430C5-E25B-4A73-84B0-15921090BDC5}" presName="textNode" presStyleLbl="node1" presStyleIdx="3" presStyleCnt="4">
        <dgm:presLayoutVars>
          <dgm:bulletEnabled val="1"/>
        </dgm:presLayoutVars>
      </dgm:prSet>
      <dgm:spPr/>
    </dgm:pt>
  </dgm:ptLst>
  <dgm:cxnLst>
    <dgm:cxn modelId="{0323424F-7900-4AB6-BF81-F1DAE235166A}" type="presOf" srcId="{E874FB41-1F5D-4F2E-A310-2BF5C4115D2D}" destId="{BDE18071-8ABA-47B1-9600-2FC66276E380}" srcOrd="0" destOrd="0" presId="urn:microsoft.com/office/officeart/2005/8/layout/hProcess9"/>
    <dgm:cxn modelId="{5DAE6952-34EC-4246-AEB9-E2208C6DD10C}" type="presOf" srcId="{89DA9BEB-3CCE-4E13-80A2-16FD48759E67}" destId="{16BA9308-AA76-4B20-AB7F-476A261BB8E4}" srcOrd="0" destOrd="0" presId="urn:microsoft.com/office/officeart/2005/8/layout/hProcess9"/>
    <dgm:cxn modelId="{1CE00153-62C5-4237-BA73-D181E653C2F6}" type="presOf" srcId="{A733BFB6-2FAD-4FCB-9D84-8D4AA572CFD9}" destId="{85A7566C-DF89-402F-964C-7952177C2528}" srcOrd="0" destOrd="0" presId="urn:microsoft.com/office/officeart/2005/8/layout/hProcess9"/>
    <dgm:cxn modelId="{643E3753-E85F-41D7-9595-57A73FE2948B}" srcId="{E874FB41-1F5D-4F2E-A310-2BF5C4115D2D}" destId="{89DA9BEB-3CCE-4E13-80A2-16FD48759E67}" srcOrd="1" destOrd="0" parTransId="{D8B09808-D4B7-4C4C-8250-26F2A9203101}" sibTransId="{97781FA7-3C34-418C-AF74-A10B9FDD0B5F}"/>
    <dgm:cxn modelId="{8253DF53-97E5-4F4D-B1B5-513C614C0739}" type="presOf" srcId="{A66430C5-E25B-4A73-84B0-15921090BDC5}" destId="{341F89E8-2FE6-4AF9-9F45-D624F6FF2AD2}" srcOrd="0" destOrd="0" presId="urn:microsoft.com/office/officeart/2005/8/layout/hProcess9"/>
    <dgm:cxn modelId="{597E868C-10D0-4C0D-B3F7-7047546955AE}" type="presOf" srcId="{D9F152D9-E15E-4280-8E44-7B9E8E2C46B1}" destId="{ED89A530-C207-4660-8A4C-89444610193A}" srcOrd="0" destOrd="0" presId="urn:microsoft.com/office/officeart/2005/8/layout/hProcess9"/>
    <dgm:cxn modelId="{DE205B97-7E8D-4AA4-A09D-36B256988BC8}" srcId="{E874FB41-1F5D-4F2E-A310-2BF5C4115D2D}" destId="{A733BFB6-2FAD-4FCB-9D84-8D4AA572CFD9}" srcOrd="0" destOrd="0" parTransId="{7FBEB0F0-9DC6-445D-BCBE-AFD76D3D3A11}" sibTransId="{8DEA6CB8-43C6-4366-8B68-CCBCECE86D2D}"/>
    <dgm:cxn modelId="{18CCB6C0-46B5-4427-A1F3-C2827E8A5AF0}" srcId="{E874FB41-1F5D-4F2E-A310-2BF5C4115D2D}" destId="{A66430C5-E25B-4A73-84B0-15921090BDC5}" srcOrd="3" destOrd="0" parTransId="{E134FD4D-3FEB-47BB-BA00-BEFB6DFB6B49}" sibTransId="{38174BD9-310E-46BA-ABB9-5A8CA11432DA}"/>
    <dgm:cxn modelId="{F7A2BFF6-0E4D-40F7-8386-21DB01950B53}" srcId="{E874FB41-1F5D-4F2E-A310-2BF5C4115D2D}" destId="{D9F152D9-E15E-4280-8E44-7B9E8E2C46B1}" srcOrd="2" destOrd="0" parTransId="{CE0A075A-A15F-421B-8043-DE877286B3D1}" sibTransId="{D8C333C3-9279-4AC7-A0ED-6A39422B2C93}"/>
    <dgm:cxn modelId="{60E40EF5-B58F-4E1A-8E44-96DA3C70F115}" type="presParOf" srcId="{BDE18071-8ABA-47B1-9600-2FC66276E380}" destId="{48D42626-C6D6-4DD0-9081-F4605C24C6E4}" srcOrd="0" destOrd="0" presId="urn:microsoft.com/office/officeart/2005/8/layout/hProcess9"/>
    <dgm:cxn modelId="{DCC5A84A-44FB-4C9B-B7D0-9705FC506527}" type="presParOf" srcId="{BDE18071-8ABA-47B1-9600-2FC66276E380}" destId="{41AE563B-E2A0-48A4-85D0-B439EF8AF7A2}" srcOrd="1" destOrd="0" presId="urn:microsoft.com/office/officeart/2005/8/layout/hProcess9"/>
    <dgm:cxn modelId="{98D3EA93-69F6-4520-8FC5-5467F40D83BD}" type="presParOf" srcId="{41AE563B-E2A0-48A4-85D0-B439EF8AF7A2}" destId="{85A7566C-DF89-402F-964C-7952177C2528}" srcOrd="0" destOrd="0" presId="urn:microsoft.com/office/officeart/2005/8/layout/hProcess9"/>
    <dgm:cxn modelId="{28BC8B00-8A2A-42D1-9E27-9FDC52732017}" type="presParOf" srcId="{41AE563B-E2A0-48A4-85D0-B439EF8AF7A2}" destId="{C6A5A1AD-DC97-4769-956D-1BD319561916}" srcOrd="1" destOrd="0" presId="urn:microsoft.com/office/officeart/2005/8/layout/hProcess9"/>
    <dgm:cxn modelId="{608B0939-BB55-4ED2-8D7F-B1570992999D}" type="presParOf" srcId="{41AE563B-E2A0-48A4-85D0-B439EF8AF7A2}" destId="{16BA9308-AA76-4B20-AB7F-476A261BB8E4}" srcOrd="2" destOrd="0" presId="urn:microsoft.com/office/officeart/2005/8/layout/hProcess9"/>
    <dgm:cxn modelId="{0E40617C-066C-4BFC-A975-8EF146A1A18F}" type="presParOf" srcId="{41AE563B-E2A0-48A4-85D0-B439EF8AF7A2}" destId="{181C4E02-75CD-4212-919B-A93DC6357790}" srcOrd="3" destOrd="0" presId="urn:microsoft.com/office/officeart/2005/8/layout/hProcess9"/>
    <dgm:cxn modelId="{17E2F331-AA82-4F0F-BB60-84D9724A0E2A}" type="presParOf" srcId="{41AE563B-E2A0-48A4-85D0-B439EF8AF7A2}" destId="{ED89A530-C207-4660-8A4C-89444610193A}" srcOrd="4" destOrd="0" presId="urn:microsoft.com/office/officeart/2005/8/layout/hProcess9"/>
    <dgm:cxn modelId="{A38FF9DF-7DC8-4D2D-90DD-52CE16263150}" type="presParOf" srcId="{41AE563B-E2A0-48A4-85D0-B439EF8AF7A2}" destId="{4536D256-C973-4FFD-946D-B9D4045E6607}" srcOrd="5" destOrd="0" presId="urn:microsoft.com/office/officeart/2005/8/layout/hProcess9"/>
    <dgm:cxn modelId="{29F2E6D9-DA94-479D-BF0A-117089142F29}" type="presParOf" srcId="{41AE563B-E2A0-48A4-85D0-B439EF8AF7A2}" destId="{341F89E8-2FE6-4AF9-9F45-D624F6FF2AD2}"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42626-C6D6-4DD0-9081-F4605C24C6E4}">
      <dsp:nvSpPr>
        <dsp:cNvPr id="0" name=""/>
        <dsp:cNvSpPr/>
      </dsp:nvSpPr>
      <dsp:spPr>
        <a:xfrm>
          <a:off x="680663" y="0"/>
          <a:ext cx="7714189" cy="363474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A7566C-DF89-402F-964C-7952177C2528}">
      <dsp:nvSpPr>
        <dsp:cNvPr id="0" name=""/>
        <dsp:cNvSpPr/>
      </dsp:nvSpPr>
      <dsp:spPr>
        <a:xfrm>
          <a:off x="4542" y="1090422"/>
          <a:ext cx="2184682" cy="14538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Built </a:t>
          </a:r>
          <a:br>
            <a:rPr lang="en-US" sz="2100" kern="1200" dirty="0"/>
          </a:br>
          <a:r>
            <a:rPr lang="en-US" sz="2100" kern="1200" dirty="0"/>
            <a:t>from scratch using NumPy and Matplotlib</a:t>
          </a:r>
        </a:p>
      </dsp:txBody>
      <dsp:txXfrm>
        <a:off x="75515" y="1161395"/>
        <a:ext cx="2042736" cy="1311950"/>
      </dsp:txXfrm>
    </dsp:sp>
    <dsp:sp modelId="{16BA9308-AA76-4B20-AB7F-476A261BB8E4}">
      <dsp:nvSpPr>
        <dsp:cNvPr id="0" name=""/>
        <dsp:cNvSpPr/>
      </dsp:nvSpPr>
      <dsp:spPr>
        <a:xfrm>
          <a:off x="2298458" y="1090422"/>
          <a:ext cx="2184682" cy="14538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All logic </a:t>
          </a:r>
          <a:br>
            <a:rPr lang="en-US" sz="2100" kern="1200" dirty="0"/>
          </a:br>
          <a:r>
            <a:rPr lang="en-US" sz="2100" kern="1200" dirty="0"/>
            <a:t>coded manually (no auto-grad)</a:t>
          </a:r>
        </a:p>
      </dsp:txBody>
      <dsp:txXfrm>
        <a:off x="2369431" y="1161395"/>
        <a:ext cx="2042736" cy="1311950"/>
      </dsp:txXfrm>
    </dsp:sp>
    <dsp:sp modelId="{ED89A530-C207-4660-8A4C-89444610193A}">
      <dsp:nvSpPr>
        <dsp:cNvPr id="0" name=""/>
        <dsp:cNvSpPr/>
      </dsp:nvSpPr>
      <dsp:spPr>
        <a:xfrm>
          <a:off x="4592375" y="1090422"/>
          <a:ext cx="2184682" cy="14538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Tracked </a:t>
          </a:r>
          <a:br>
            <a:rPr lang="en-US" sz="2100" kern="1200" dirty="0"/>
          </a:br>
          <a:r>
            <a:rPr lang="en-US" sz="2100" kern="1200" dirty="0"/>
            <a:t>cost and pose updates over 50 iterations</a:t>
          </a:r>
        </a:p>
      </dsp:txBody>
      <dsp:txXfrm>
        <a:off x="4663348" y="1161395"/>
        <a:ext cx="2042736" cy="1311950"/>
      </dsp:txXfrm>
    </dsp:sp>
    <dsp:sp modelId="{341F89E8-2FE6-4AF9-9F45-D624F6FF2AD2}">
      <dsp:nvSpPr>
        <dsp:cNvPr id="0" name=""/>
        <dsp:cNvSpPr/>
      </dsp:nvSpPr>
      <dsp:spPr>
        <a:xfrm>
          <a:off x="6886292" y="1090422"/>
          <a:ext cx="2184682" cy="14538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Saved visualizations and data for reproducibility</a:t>
          </a:r>
          <a:endParaRPr lang="en-US" sz="2100" kern="1200" dirty="0"/>
        </a:p>
      </dsp:txBody>
      <dsp:txXfrm>
        <a:off x="6957265" y="1161395"/>
        <a:ext cx="2042736" cy="131195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r>
              <a:rPr lang="en-US" dirty="0"/>
              <a:t>"Hi everyone, and welcome to our final project presentation on </a:t>
            </a:r>
            <a:r>
              <a:rPr lang="en-US" dirty="0" err="1"/>
              <a:t>Optimotion</a:t>
            </a:r>
            <a:r>
              <a:rPr lang="en-US" dirty="0"/>
              <a:t>. We explored how a simulated robotic arm could learn to move more efficiently using pure math — no pre-trained models, just linear algebra, gradient descent, and a lot of plotting. I’m Verónica Elze, joined by Sumit </a:t>
            </a:r>
            <a:r>
              <a:rPr lang="en-US" dirty="0" err="1"/>
              <a:t>Chahar</a:t>
            </a:r>
            <a:r>
              <a:rPr lang="en-US" dirty="0"/>
              <a:t>, and we’re excited to share our journey."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"This is our arm in motion. Using trigonometry, we calculated the end-effector’s position from two joint angles. This let us visualize how the arm configuration changes — and more importantly — how close we’re getting to the goal."</a:t>
            </a:r>
          </a:p>
        </p:txBody>
      </p:sp>
    </p:spTree>
    <p:extLst>
      <p:ext uri="{BB962C8B-B14F-4D97-AF65-F5344CB8AC3E}">
        <p14:creationId xmlns:p14="http://schemas.microsoft.com/office/powerpoint/2010/main" val="1972830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39700" indent="0">
              <a:buFont typeface="Arial" panose="020B0604020202020204" pitchFamily="34" charset="0"/>
              <a:buNone/>
            </a:pPr>
            <a:r>
              <a:rPr lang="en-US" dirty="0"/>
              <a:t>"Here you see our cost function in action: a basic Euclidean distance with an optional penalty for joint effort. Gradients were calculated numerically using finite difference — we slightly bumped each angle to estimate how much the cost would change."</a:t>
            </a:r>
          </a:p>
        </p:txBody>
      </p:sp>
    </p:spTree>
    <p:extLst>
      <p:ext uri="{BB962C8B-B14F-4D97-AF65-F5344CB8AC3E}">
        <p14:creationId xmlns:p14="http://schemas.microsoft.com/office/powerpoint/2010/main" val="4267065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39700" indent="0">
              <a:buNone/>
            </a:pPr>
            <a:r>
              <a:rPr lang="en-US" dirty="0"/>
              <a:t>"Here’s what it looks like when it works: The animation switches between original and optimized pose. The cost drops from 0.759 to 0.145 over 50 iterations — a good sign that our algorithm was moving in the right direction."</a:t>
            </a:r>
          </a:p>
        </p:txBody>
      </p:sp>
    </p:spTree>
    <p:extLst>
      <p:ext uri="{BB962C8B-B14F-4D97-AF65-F5344CB8AC3E}">
        <p14:creationId xmlns:p14="http://schemas.microsoft.com/office/powerpoint/2010/main" val="204592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47677" marR="0" lvl="0" indent="0" algn="l" defTabSz="966612" rtl="0" eaLnBrk="1" fontAlgn="auto" latinLnBrk="0" hangingPunct="1">
              <a:lnSpc>
                <a:spcPct val="100000"/>
              </a:lnSpc>
              <a:spcBef>
                <a:spcPts val="0"/>
              </a:spcBef>
              <a:spcAft>
                <a:spcPts val="0"/>
              </a:spcAft>
              <a:buClr>
                <a:srgbClr val="000000"/>
              </a:buClr>
              <a:buSzPts val="1400"/>
              <a:buFont typeface="Arial"/>
              <a:buNone/>
              <a:tabLst/>
              <a:defRPr/>
            </a:pPr>
            <a:r>
              <a:rPr lang="en-US" dirty="0"/>
              <a:t>“Next, we’ll hear from </a:t>
            </a:r>
            <a:r>
              <a:rPr lang="en-US" b="1" dirty="0"/>
              <a:t>Sumit</a:t>
            </a:r>
            <a:r>
              <a:rPr lang="en-US" dirty="0"/>
              <a:t> on how he enhanced our Proof-of-Concept work to turn it into a Minimum Viable Product (MVP).”</a:t>
            </a:r>
          </a:p>
        </p:txBody>
      </p:sp>
    </p:spTree>
    <p:extLst>
      <p:ext uri="{BB962C8B-B14F-4D97-AF65-F5344CB8AC3E}">
        <p14:creationId xmlns:p14="http://schemas.microsoft.com/office/powerpoint/2010/main" val="244902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47677" indent="0">
              <a:buNone/>
            </a:pPr>
            <a:r>
              <a:rPr lang="en-US" dirty="0"/>
              <a:t>~Sumit</a:t>
            </a:r>
          </a:p>
          <a:p>
            <a:pPr marL="147677" indent="0">
              <a:buNone/>
            </a:pPr>
            <a:r>
              <a:rPr lang="en-US" dirty="0"/>
              <a:t>"TP03 leveled up our PoC by scaling the optimization across 1,000 target positions. This multi-target simulation let us evaluate how robust our approach was — not just in one lucky case, but across an entire grid."</a:t>
            </a:r>
          </a:p>
        </p:txBody>
      </p:sp>
    </p:spTree>
    <p:extLst>
      <p:ext uri="{BB962C8B-B14F-4D97-AF65-F5344CB8AC3E}">
        <p14:creationId xmlns:p14="http://schemas.microsoft.com/office/powerpoint/2010/main" val="451808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47677" marR="0" lvl="0" indent="0" algn="l" defTabSz="966612" rtl="0" eaLnBrk="1" fontAlgn="auto" latinLnBrk="0" hangingPunct="1">
              <a:lnSpc>
                <a:spcPct val="100000"/>
              </a:lnSpc>
              <a:spcBef>
                <a:spcPts val="0"/>
              </a:spcBef>
              <a:spcAft>
                <a:spcPts val="0"/>
              </a:spcAft>
              <a:buClr>
                <a:srgbClr val="000000"/>
              </a:buClr>
              <a:buSzPts val="1400"/>
              <a:buFont typeface="Arial"/>
              <a:buNone/>
              <a:tabLst/>
              <a:defRPr/>
            </a:pPr>
            <a:r>
              <a:rPr lang="en-US" dirty="0"/>
              <a:t>~Sumit</a:t>
            </a:r>
          </a:p>
          <a:p>
            <a:pPr marL="147677" indent="0" defTabSz="966612">
              <a:buNone/>
              <a:defRPr/>
            </a:pPr>
            <a:r>
              <a:rPr lang="en-US" dirty="0"/>
              <a:t>"To improve performance, we added adaptive learning rate decay and penalty terms. The decay helps fine-tune near the minimum, and the penalties prevent the arm from flailing into extreme, inefficient positions. The math: smarter and safer."</a:t>
            </a:r>
          </a:p>
        </p:txBody>
      </p:sp>
    </p:spTree>
    <p:extLst>
      <p:ext uri="{BB962C8B-B14F-4D97-AF65-F5344CB8AC3E}">
        <p14:creationId xmlns:p14="http://schemas.microsoft.com/office/powerpoint/2010/main" val="139316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~Sumit</a:t>
            </a:r>
          </a:p>
          <a:p>
            <a:pPr marL="139700" indent="0">
              <a:buNone/>
            </a:pPr>
            <a:r>
              <a:rPr lang="en-US" dirty="0"/>
              <a:t>"We also added a convergence threshold to stop the algorithm once improvement slowed. This made the optimization more efficient and kept us from wasting cycles once we were close enough to optimal."</a:t>
            </a:r>
          </a:p>
        </p:txBody>
      </p:sp>
    </p:spTree>
    <p:extLst>
      <p:ext uri="{BB962C8B-B14F-4D97-AF65-F5344CB8AC3E}">
        <p14:creationId xmlns:p14="http://schemas.microsoft.com/office/powerpoint/2010/main" val="2882572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~Sumit</a:t>
            </a:r>
          </a:p>
          <a:p>
            <a:pPr marL="139700" indent="0">
              <a:buNone/>
            </a:pPr>
            <a:r>
              <a:rPr lang="en-US" dirty="0"/>
              <a:t>"For our stretch goal, Sumit explored a supervised approach. Instead of optimizing on the fly, we trained a regression model to predict joint angles from target coordinates — essentially skipping the optimization step with a smart guess."</a:t>
            </a:r>
          </a:p>
        </p:txBody>
      </p:sp>
    </p:spTree>
    <p:extLst>
      <p:ext uri="{BB962C8B-B14F-4D97-AF65-F5344CB8AC3E}">
        <p14:creationId xmlns:p14="http://schemas.microsoft.com/office/powerpoint/2010/main" val="3295514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47677"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~Sumit</a:t>
            </a:r>
          </a:p>
          <a:p>
            <a:pPr marL="147677" indent="0">
              <a:buNone/>
            </a:pPr>
            <a:r>
              <a:rPr lang="en-US" dirty="0"/>
              <a:t>"Here’s where it all comes together: A heatmap showing cost performance for each combination of optimization techniques. The best results came when we combined learning rate decay, energy penalty, and smoothness. In other words — optimization of the optimizer."</a:t>
            </a:r>
          </a:p>
        </p:txBody>
      </p:sp>
    </p:spTree>
    <p:extLst>
      <p:ext uri="{BB962C8B-B14F-4D97-AF65-F5344CB8AC3E}">
        <p14:creationId xmlns:p14="http://schemas.microsoft.com/office/powerpoint/2010/main" val="1031989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~Sumit</a:t>
            </a:r>
          </a:p>
          <a:p>
            <a:pPr>
              <a:buNone/>
            </a:pPr>
            <a:r>
              <a:rPr lang="en-US" dirty="0"/>
              <a:t>"We learned that even simple models become powerful when guided by thoughtful optimization. Gradient descent works, but tuning it — decay, penalties, thresholds — is what takes it from good to great. And math, when visualized, is surprisingly intuitive.“</a:t>
            </a:r>
          </a:p>
          <a:p>
            <a:pPr>
              <a:buNone/>
            </a:pPr>
            <a:endParaRPr lang="en-US" dirty="0"/>
          </a:p>
          <a:p>
            <a:pPr>
              <a:buNone/>
            </a:pPr>
            <a:r>
              <a:rPr lang="en-US" dirty="0"/>
              <a:t>"To improve accuracy, especially for more complex joint behavior like theta₂, we’d explore non-linear models like decision trees or neural nets. We’d also scale to 3+ joint arms and explore physical-world simulation platforms like </a:t>
            </a:r>
            <a:r>
              <a:rPr lang="en-US" dirty="0" err="1"/>
              <a:t>MuJoCo</a:t>
            </a:r>
            <a:r>
              <a:rPr lang="en-US" dirty="0"/>
              <a:t> or ROS."</a:t>
            </a:r>
          </a:p>
        </p:txBody>
      </p:sp>
    </p:spTree>
    <p:extLst>
      <p:ext uri="{BB962C8B-B14F-4D97-AF65-F5344CB8AC3E}">
        <p14:creationId xmlns:p14="http://schemas.microsoft.com/office/powerpoint/2010/main" val="321662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39700" indent="0">
              <a:buNone/>
            </a:pPr>
            <a:r>
              <a:rPr lang="en-US" dirty="0"/>
              <a:t>"Here’s our roadmap: we’ll start with the problem, background, and mathematical approach. Then walk through our methodology, initial proof of concept, the improvements made from our PoC to MVP and finally wrap up with our results, Lessons Learned, and future potential. Let’s dive in."</a:t>
            </a:r>
          </a:p>
        </p:txBody>
      </p:sp>
    </p:spTree>
    <p:extLst>
      <p:ext uri="{BB962C8B-B14F-4D97-AF65-F5344CB8AC3E}">
        <p14:creationId xmlns:p14="http://schemas.microsoft.com/office/powerpoint/2010/main" val="112926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~Sumit</a:t>
            </a:r>
          </a:p>
          <a:p>
            <a:pPr>
              <a:buNone/>
            </a:pPr>
            <a:r>
              <a:rPr lang="en-US" dirty="0"/>
              <a:t>"Thanks for your time! Verónica and I would love to hear your questions via email — whether it’s about the math, the simulation, or how this could evolve in real-world robotics."</a:t>
            </a:r>
          </a:p>
        </p:txBody>
      </p:sp>
    </p:spTree>
    <p:extLst>
      <p:ext uri="{BB962C8B-B14F-4D97-AF65-F5344CB8AC3E}">
        <p14:creationId xmlns:p14="http://schemas.microsoft.com/office/powerpoint/2010/main" val="1523013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57840-A7B5-48EB-A517-50855A6DA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B3597-8C9D-44A5-181D-2902FAD6D2F5}"/>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4C9B5B8-B03B-2B48-24A0-F8D46557B352}"/>
              </a:ext>
            </a:extLst>
          </p:cNvPr>
          <p:cNvSpPr>
            <a:spLocks noGrp="1"/>
          </p:cNvSpPr>
          <p:nvPr>
            <p:ph type="body" idx="1"/>
          </p:nvPr>
        </p:nvSpPr>
        <p:spPr/>
        <p:txBody>
          <a:bodyPr/>
          <a:lstStyle/>
          <a:p>
            <a:pPr marL="147677"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3600" dirty="0"/>
              <a:t>~Sumit</a:t>
            </a:r>
          </a:p>
          <a:p>
            <a:pPr marL="147677" indent="0">
              <a:buNone/>
            </a:pPr>
            <a:r>
              <a:rPr lang="en-US" sz="3600" dirty="0"/>
              <a:t>"All of our sources, tools, and libraries are </a:t>
            </a:r>
            <a:r>
              <a:rPr lang="en-US" sz="3600"/>
              <a:t>briefly referenced </a:t>
            </a:r>
            <a:r>
              <a:rPr lang="en-US" sz="3600" dirty="0"/>
              <a:t>here — including foundational kinematics, control theory, and simulation environments."</a:t>
            </a:r>
            <a:endParaRPr lang="en-US" sz="3400" dirty="0"/>
          </a:p>
        </p:txBody>
      </p:sp>
    </p:spTree>
    <p:extLst>
      <p:ext uri="{BB962C8B-B14F-4D97-AF65-F5344CB8AC3E}">
        <p14:creationId xmlns:p14="http://schemas.microsoft.com/office/powerpoint/2010/main" val="159643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buNone/>
            </a:pPr>
            <a:r>
              <a:rPr lang="en-US" dirty="0"/>
              <a:t>"The challenge? Teach a robotic arm to reach a target point in 2D space as efficiently as possible. This might sound simple, but it mimics real-world problems in manufacturing, surgery, and assistive tech where precision, smoothness, and efficiency matter a lot.“</a:t>
            </a:r>
          </a:p>
        </p:txBody>
      </p:sp>
    </p:spTree>
    <p:extLst>
      <p:ext uri="{BB962C8B-B14F-4D97-AF65-F5344CB8AC3E}">
        <p14:creationId xmlns:p14="http://schemas.microsoft.com/office/powerpoint/2010/main" val="164317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78524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explored academic and industry research on kinematics, optimization, and control strategies. From </a:t>
            </a:r>
            <a:r>
              <a:rPr lang="en-US" dirty="0" err="1"/>
              <a:t>Denavit-Hartenberg</a:t>
            </a:r>
            <a:r>
              <a:rPr lang="en-US" dirty="0"/>
              <a:t> modeling to energy-efficient planning and reinforcement learning, we wanted our approach to reflect both classical mechanics and modern trends in robotics."</a:t>
            </a:r>
          </a:p>
        </p:txBody>
      </p:sp>
    </p:spTree>
    <p:extLst>
      <p:ext uri="{BB962C8B-B14F-4D97-AF65-F5344CB8AC3E}">
        <p14:creationId xmlns:p14="http://schemas.microsoft.com/office/powerpoint/2010/main" val="3341084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"At its core, </a:t>
            </a:r>
            <a:r>
              <a:rPr lang="en-US" dirty="0" err="1"/>
              <a:t>Optimotion</a:t>
            </a:r>
            <a:r>
              <a:rPr lang="en-US" dirty="0"/>
              <a:t> is a math problem. We used forward kinematics to calculate positions, gradients to guide improvement, and a Euclidean cost function to define success. It’s a hands-on application of what we covered in DS623 — but with a robot arm instead of a formula sheet."</a:t>
            </a:r>
          </a:p>
        </p:txBody>
      </p:sp>
    </p:spTree>
    <p:extLst>
      <p:ext uri="{BB962C8B-B14F-4D97-AF65-F5344CB8AC3E}">
        <p14:creationId xmlns:p14="http://schemas.microsoft.com/office/powerpoint/2010/main" val="342227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"Some quick definitions: Forward kinematics determines where the arm ends up based on its angles. Our cost function measures how far we are from the goal. And gradient descent is how we inch closer — mathematically — one small correction at a time.“</a:t>
            </a:r>
          </a:p>
        </p:txBody>
      </p:sp>
    </p:spTree>
    <p:extLst>
      <p:ext uri="{BB962C8B-B14F-4D97-AF65-F5344CB8AC3E}">
        <p14:creationId xmlns:p14="http://schemas.microsoft.com/office/powerpoint/2010/main" val="1881299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8977B-7B91-B16D-D75B-5BA0F5887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9F15E-C37C-996C-11C3-B869A065CE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7CCBE-A4A1-9BB8-164D-70BAD7033A2D}"/>
              </a:ext>
            </a:extLst>
          </p:cNvPr>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939734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"We built a simulation from scratch using NumPy and Matplotlib. Our PoC used numerical gradients to adjust joint angles and minimize distance to the target. Everything — from cost calculation to plotting — was coded manually to stay grounded in core math."</a:t>
            </a:r>
          </a:p>
        </p:txBody>
      </p:sp>
    </p:spTree>
    <p:extLst>
      <p:ext uri="{BB962C8B-B14F-4D97-AF65-F5344CB8AC3E}">
        <p14:creationId xmlns:p14="http://schemas.microsoft.com/office/powerpoint/2010/main" val="1769196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182385" y="0"/>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atin typeface="Eras Bold ITC" panose="020B0907030504020204" pitchFamily="34" charset="0"/>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pic>
        <p:nvPicPr>
          <p:cNvPr id="3" name="Picture 2">
            <a:extLst>
              <a:ext uri="{FF2B5EF4-FFF2-40B4-BE49-F238E27FC236}">
                <a16:creationId xmlns:a16="http://schemas.microsoft.com/office/drawing/2014/main" id="{134F7D0F-FE46-C945-87EB-0FD3D35652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43277"/>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Eras Bold ITC" panose="020B0907030504020204" pitchFamily="34" charset="0"/>
              </a:defRPr>
            </a:lvl1pPr>
          </a:lstStyle>
          <a:p>
            <a:r>
              <a:rPr lang="en-US"/>
              <a:t>Click to edit Master title style</a:t>
            </a:r>
          </a:p>
        </p:txBody>
      </p:sp>
      <p:sp>
        <p:nvSpPr>
          <p:cNvPr id="3" name="Slide Number Placeholder 2"/>
          <p:cNvSpPr>
            <a:spLocks noGrp="1"/>
          </p:cNvSpPr>
          <p:nvPr>
            <p:ph type="sldNum" idx="10"/>
          </p:nvPr>
        </p:nvSpPr>
        <p:spPr/>
        <p:txBody>
          <a:bodyPr/>
          <a:lstStyle>
            <a:lvl1pPr>
              <a:defRPr>
                <a:latin typeface="Eras Medium ITC" panose="020B0602030504020804" pitchFamily="34" charset="0"/>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988954610"/>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64"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67" name="Google Shape;67;p5"/>
            <p:cNvGrpSpPr/>
            <p:nvPr/>
          </p:nvGrpSpPr>
          <p:grpSpPr>
            <a:xfrm rot="10800000" flipH="1">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 name="Google Shape;78;p5"/>
          <p:cNvSpPr txBox="1">
            <a:spLocks noGrp="1"/>
          </p:cNvSpPr>
          <p:nvPr>
            <p:ph type="title"/>
          </p:nvPr>
        </p:nvSpPr>
        <p:spPr>
          <a:xfrm>
            <a:off x="814275" y="392575"/>
            <a:ext cx="7407576" cy="766200"/>
          </a:xfrm>
          <a:prstGeom prst="rect">
            <a:avLst/>
          </a:prstGeom>
          <a:effectLst>
            <a:outerShdw blurRad="38100" dist="25400" dir="5400000" algn="t" rotWithShape="0">
              <a:prstClr val="black">
                <a:alpha val="40000"/>
              </a:prstClr>
            </a:outerShdw>
          </a:effectLst>
        </p:spPr>
        <p:txBody>
          <a:bodyPr spcFirstLastPara="1" wrap="square" lIns="91425" tIns="91425" rIns="91425" bIns="91425" anchor="ctr" anchorCtr="0"/>
          <a:lstStyle>
            <a:lvl1pPr lvl="0">
              <a:spcBef>
                <a:spcPts val="0"/>
              </a:spcBef>
              <a:spcAft>
                <a:spcPts val="0"/>
              </a:spcAft>
              <a:buSzPts val="2000"/>
              <a:buNone/>
              <a:defRPr sz="3600">
                <a:latin typeface="Eras Bold ITC" panose="020B0907030504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lstStyle>
            <a:lvl1pPr marL="457200" lvl="0" indent="-381000">
              <a:spcBef>
                <a:spcPts val="600"/>
              </a:spcBef>
              <a:spcAft>
                <a:spcPts val="0"/>
              </a:spcAft>
              <a:buSzPts val="2400"/>
              <a:buChar char="▰"/>
              <a:defRPr sz="2800">
                <a:latin typeface="Eras Medium ITC" panose="020B0602030504020804" pitchFamily="34" charset="0"/>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atin typeface="Eras Medium ITC" panose="020B06020305040208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22" name="Picture 21">
            <a:extLst>
              <a:ext uri="{FF2B5EF4-FFF2-40B4-BE49-F238E27FC236}">
                <a16:creationId xmlns:a16="http://schemas.microsoft.com/office/drawing/2014/main" id="{C8F7DB91-7595-E64B-B07D-A30575B2CB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253392"/>
            <a:ext cx="914400" cy="914400"/>
          </a:xfrm>
          <a:prstGeom prst="rect">
            <a:avLst/>
          </a:prstGeom>
        </p:spPr>
      </p:pic>
    </p:spTree>
    <p:extLst>
      <p:ext uri="{BB962C8B-B14F-4D97-AF65-F5344CB8AC3E}">
        <p14:creationId xmlns:p14="http://schemas.microsoft.com/office/powerpoint/2010/main" val="308664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tif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pic>
        <p:nvPicPr>
          <p:cNvPr id="5" name="Picture 4">
            <a:extLst>
              <a:ext uri="{FF2B5EF4-FFF2-40B4-BE49-F238E27FC236}">
                <a16:creationId xmlns:a16="http://schemas.microsoft.com/office/drawing/2014/main" id="{B9B48145-9848-2F4E-A51E-1AF5F3EC5EA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4243277"/>
            <a:ext cx="914400" cy="91440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Lst>
  <p:transition>
    <p:fade thruBlk="1"/>
  </p:transition>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Eras Bold ITC" panose="020B0907030504020204" pitchFamily="34" charset="0"/>
          <a:ea typeface="Eras Bold ITC" panose="020B09070305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Eras Medium ITC" panose="020B0602030504020804" pitchFamily="34" charset="0"/>
          <a:ea typeface="Eras Medium ITC" panose="020B06020305040208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png"/><Relationship Id="rId3" Type="http://schemas.openxmlformats.org/officeDocument/2006/relationships/audio" Target="../media/media1.m4a"/><Relationship Id="rId7" Type="http://schemas.openxmlformats.org/officeDocument/2006/relationships/notesSlide" Target="../notesSlides/notesSlide1.xml"/><Relationship Id="rId12" Type="http://schemas.microsoft.com/office/2007/relationships/hdphoto" Target="../media/hdphoto2.wdp"/><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slideLayout" Target="../slideLayouts/slideLayout1.xml"/><Relationship Id="rId11" Type="http://schemas.openxmlformats.org/officeDocument/2006/relationships/image" Target="../media/image4.png"/><Relationship Id="rId5" Type="http://schemas.openxmlformats.org/officeDocument/2006/relationships/audio" Target="../media/media2.m4a"/><Relationship Id="rId15" Type="http://schemas.microsoft.com/office/2007/relationships/hdphoto" Target="../media/hdphoto3.wdp"/><Relationship Id="rId10" Type="http://schemas.microsoft.com/office/2007/relationships/hdphoto" Target="../media/hdphoto1.wdp"/><Relationship Id="rId4" Type="http://schemas.microsoft.com/office/2007/relationships/media" Target="../media/media2.m4a"/><Relationship Id="rId9" Type="http://schemas.openxmlformats.org/officeDocument/2006/relationships/image" Target="../media/image3.png"/><Relationship Id="rId1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11.gif"/><Relationship Id="rId2" Type="http://schemas.openxmlformats.org/officeDocument/2006/relationships/audio" Target="../media/media13.m4a"/><Relationship Id="rId1" Type="http://schemas.microsoft.com/office/2007/relationships/media" Target="../media/media13.m4a"/><Relationship Id="rId6" Type="http://schemas.microsoft.com/office/2007/relationships/hdphoto" Target="../media/hdphoto6.wdp"/><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png"/><Relationship Id="rId5" Type="http://schemas.microsoft.com/office/2007/relationships/hdphoto" Target="../media/hdphoto7.wdp"/><Relationship Id="rId4" Type="http://schemas.openxmlformats.org/officeDocument/2006/relationships/image" Target="../media/image13.png"/><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4.wdp"/><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5.wdp"/><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notesSlide" Target="../notesSlides/notesSlide9.xm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Shape 183"/>
        <p:cNvGrpSpPr/>
        <p:nvPr/>
      </p:nvGrpSpPr>
      <p:grpSpPr>
        <a:xfrm>
          <a:off x="0" y="0"/>
          <a:ext cx="0" cy="0"/>
          <a:chOff x="0" y="0"/>
          <a:chExt cx="0" cy="0"/>
        </a:xfrm>
      </p:grpSpPr>
      <p:sp>
        <p:nvSpPr>
          <p:cNvPr id="4" name="AutoShape 8" descr="Image result for city university of seattle logo we are all about the finis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Eras Bold ITC" panose="020B0907030504020204" pitchFamily="34" charset="0"/>
            </a:endParaRPr>
          </a:p>
        </p:txBody>
      </p:sp>
      <p:pic>
        <p:nvPicPr>
          <p:cNvPr id="1040" name="Picture 16" descr="Image result for city university of seattle logo"/>
          <p:cNvPicPr>
            <a:picLocks noGrp="1" noRot="1" noChangeAspect="1" noMove="1" noResize="1" noEditPoints="1" noAdjustHandles="1" noChangeArrowheads="1" noChangeShapeType="1" noCrop="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5" y="4251960"/>
            <a:ext cx="901700" cy="901700"/>
          </a:xfrm>
          <a:prstGeom prst="rect">
            <a:avLst/>
          </a:prstGeom>
          <a:noFill/>
          <a:extLst>
            <a:ext uri="{909E8E84-426E-40DD-AFC4-6F175D3DCCD1}">
              <a14:hiddenFill xmlns:a14="http://schemas.microsoft.com/office/drawing/2010/main">
                <a:solidFill>
                  <a:srgbClr val="FFFFFF"/>
                </a:solidFill>
              </a14:hiddenFill>
            </a:ext>
          </a:extLst>
        </p:spPr>
      </p:pic>
      <p:sp>
        <p:nvSpPr>
          <p:cNvPr id="184" name="Google Shape;184;p11"/>
          <p:cNvSpPr txBox="1">
            <a:spLocks noGrp="1"/>
          </p:cNvSpPr>
          <p:nvPr>
            <p:ph type="ctrTitle"/>
          </p:nvPr>
        </p:nvSpPr>
        <p:spPr>
          <a:xfrm>
            <a:off x="275021" y="16476"/>
            <a:ext cx="8713404" cy="1051277"/>
          </a:xfrm>
          <a:prstGeom prst="rect">
            <a:avLst/>
          </a:prstGeom>
        </p:spPr>
        <p:txBody>
          <a:bodyPr spcFirstLastPara="1" wrap="square" lIns="91425" tIns="91425" rIns="91425" bIns="91425" anchor="ctr" anchorCtr="0">
            <a:noAutofit/>
          </a:bodyPr>
          <a:lstStyle/>
          <a:p>
            <a:r>
              <a:rPr lang="en-US" dirty="0">
                <a:solidFill>
                  <a:srgbClr val="3F5378"/>
                </a:solidFill>
                <a:effectLst>
                  <a:outerShdw blurRad="50800" dist="38100" dir="5400000" algn="t" rotWithShape="0">
                    <a:prstClr val="black">
                      <a:alpha val="40000"/>
                    </a:prstClr>
                  </a:outerShdw>
                </a:effectLst>
                <a:latin typeface="Eras Bold ITC" panose="020B0907030504020204" pitchFamily="34" charset="0"/>
              </a:rPr>
              <a:t>Optimotion</a:t>
            </a:r>
          </a:p>
        </p:txBody>
      </p:sp>
      <p:sp>
        <p:nvSpPr>
          <p:cNvPr id="23" name="TextBox 22">
            <a:extLst>
              <a:ext uri="{FF2B5EF4-FFF2-40B4-BE49-F238E27FC236}">
                <a16:creationId xmlns:a16="http://schemas.microsoft.com/office/drawing/2014/main" id="{85758F7B-73D2-DC74-B1E1-501D5CD69C72}"/>
              </a:ext>
            </a:extLst>
          </p:cNvPr>
          <p:cNvSpPr txBox="1"/>
          <p:nvPr/>
        </p:nvSpPr>
        <p:spPr>
          <a:xfrm>
            <a:off x="4372238" y="4251960"/>
            <a:ext cx="1188720" cy="407419"/>
          </a:xfrm>
          <a:prstGeom prst="rect">
            <a:avLst/>
          </a:prstGeom>
          <a:noFill/>
        </p:spPr>
        <p:txBody>
          <a:bodyPr wrap="square" lIns="91440" tIns="45720" rIns="91440" bIns="45720" anchor="t">
            <a:spAutoFit/>
          </a:bodyPr>
          <a:lstStyle/>
          <a:p>
            <a:pPr marL="76200" algn="ctr">
              <a:lnSpc>
                <a:spcPts val="1200"/>
              </a:lnSpc>
            </a:pPr>
            <a:r>
              <a:rPr lang="en-US" dirty="0">
                <a:solidFill>
                  <a:schemeClr val="bg1"/>
                </a:solidFill>
                <a:latin typeface="Eras Medium ITC"/>
              </a:rPr>
              <a:t>Sumit Chahar</a:t>
            </a:r>
            <a:endParaRPr lang="en-US" sz="1400" dirty="0">
              <a:solidFill>
                <a:schemeClr val="bg1"/>
              </a:solidFill>
              <a:latin typeface="Eras Medium ITC" panose="020B0602030504020804" pitchFamily="34" charset="0"/>
            </a:endParaRPr>
          </a:p>
        </p:txBody>
      </p:sp>
      <p:sp>
        <p:nvSpPr>
          <p:cNvPr id="27" name="TextBox 26">
            <a:extLst>
              <a:ext uri="{FF2B5EF4-FFF2-40B4-BE49-F238E27FC236}">
                <a16:creationId xmlns:a16="http://schemas.microsoft.com/office/drawing/2014/main" id="{21164436-498A-3A73-257E-5E7EC1D0C8E5}"/>
              </a:ext>
            </a:extLst>
          </p:cNvPr>
          <p:cNvSpPr txBox="1"/>
          <p:nvPr/>
        </p:nvSpPr>
        <p:spPr>
          <a:xfrm rot="18889957">
            <a:off x="5606646" y="2480116"/>
            <a:ext cx="3757825" cy="338554"/>
          </a:xfrm>
          <a:prstGeom prst="rect">
            <a:avLst/>
          </a:prstGeom>
          <a:noFill/>
        </p:spPr>
        <p:txBody>
          <a:bodyPr wrap="square">
            <a:spAutoFit/>
          </a:bodyPr>
          <a:lstStyle>
            <a:defPPr marR="0" lvl="0" algn="l" rtl="0">
              <a:lnSpc>
                <a:spcPct val="100000"/>
              </a:lnSpc>
              <a:spcBef>
                <a:spcPts val="0"/>
              </a:spcBef>
              <a:spcAft>
                <a:spcPts val="0"/>
              </a:spcAft>
            </a:defPPr>
            <a:lvl1pPr marL="76200" indent="0" algn="ctr">
              <a:buNone/>
              <a:defRPr>
                <a:solidFill>
                  <a:schemeClr val="bg1"/>
                </a:solidFill>
                <a:latin typeface="Eras Medium ITC" panose="020B0602030504020804" pitchFamily="34" charset="0"/>
              </a:defRPr>
            </a:lvl1pPr>
          </a:lstStyle>
          <a:p>
            <a:r>
              <a:rPr lang="en-US" sz="1600" dirty="0">
                <a:solidFill>
                  <a:schemeClr val="accent6"/>
                </a:solidFill>
              </a:rPr>
              <a:t>School of Technology &amp; Computing</a:t>
            </a:r>
          </a:p>
        </p:txBody>
      </p:sp>
      <p:sp>
        <p:nvSpPr>
          <p:cNvPr id="20" name="TextBox 19">
            <a:extLst>
              <a:ext uri="{FF2B5EF4-FFF2-40B4-BE49-F238E27FC236}">
                <a16:creationId xmlns:a16="http://schemas.microsoft.com/office/drawing/2014/main" id="{A7D5C464-BE94-7B9A-5A38-14D1F899F050}"/>
              </a:ext>
            </a:extLst>
          </p:cNvPr>
          <p:cNvSpPr txBox="1"/>
          <p:nvPr/>
        </p:nvSpPr>
        <p:spPr>
          <a:xfrm>
            <a:off x="8014447" y="4251960"/>
            <a:ext cx="1188720" cy="365760"/>
          </a:xfrm>
          <a:prstGeom prst="rect">
            <a:avLst/>
          </a:prstGeom>
          <a:noFill/>
        </p:spPr>
        <p:txBody>
          <a:bodyPr wrap="square">
            <a:spAutoFit/>
          </a:bodyPr>
          <a:lstStyle/>
          <a:p>
            <a:pPr marL="76200" indent="0" algn="ctr">
              <a:lnSpc>
                <a:spcPts val="1200"/>
              </a:lnSpc>
              <a:buNone/>
            </a:pPr>
            <a:r>
              <a:rPr lang="en-US" sz="1400" dirty="0">
                <a:solidFill>
                  <a:schemeClr val="bg1"/>
                </a:solidFill>
                <a:latin typeface="Eras Medium ITC" panose="020B0602030504020804" pitchFamily="34" charset="0"/>
              </a:rPr>
              <a:t>Verónica Elze</a:t>
            </a:r>
          </a:p>
        </p:txBody>
      </p:sp>
      <p:sp>
        <p:nvSpPr>
          <p:cNvPr id="13" name="AutoShape 4">
            <a:extLst>
              <a:ext uri="{FF2B5EF4-FFF2-40B4-BE49-F238E27FC236}">
                <a16:creationId xmlns:a16="http://schemas.microsoft.com/office/drawing/2014/main" id="{AF0AD30F-68E9-6B29-35FD-005F245C4FE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Profile photo of Sumit Chahar">
            <a:extLst>
              <a:ext uri="{FF2B5EF4-FFF2-40B4-BE49-F238E27FC236}">
                <a16:creationId xmlns:a16="http://schemas.microsoft.com/office/drawing/2014/main" id="{1CA0FC6D-829C-CDE4-E159-8DCD105136B5}"/>
              </a:ext>
            </a:extLst>
          </p:cNvPr>
          <p:cNvPicPr>
            <a:picLocks noChangeAspect="1" noChangeArrowheads="1"/>
          </p:cNvPicPr>
          <p:nvPr/>
        </p:nvPicPr>
        <p:blipFill rotWithShape="1">
          <a:blip r:embed="rId9" cstate="screen">
            <a:grayscl/>
            <a:extLst>
              <a:ext uri="{BEBA8EAE-BF5A-486C-A8C5-ECC9F3942E4B}">
                <a14:imgProps xmlns:a14="http://schemas.microsoft.com/office/drawing/2010/main">
                  <a14:imgLayer r:embed="rId10">
                    <a14:imgEffect>
                      <a14:backgroundRemoval t="9937" b="100000" l="6026" r="98305">
                        <a14:foregroundMark x1="37853" y1="84778" x2="34652" y2="95349"/>
                        <a14:foregroundMark x1="53484" y1="82664" x2="25235" y2="82875"/>
                        <a14:foregroundMark x1="25235" y1="82875" x2="38041" y2="99789"/>
                        <a14:foregroundMark x1="72128" y1="76533" x2="81544" y2="99789"/>
                        <a14:foregroundMark x1="72128" y1="76533" x2="48588" y2="85201"/>
                        <a14:foregroundMark x1="24105" y1="83087" x2="24105" y2="85624"/>
                        <a14:foregroundMark x1="42373" y1="98309" x2="32015" y2="99789"/>
                        <a14:foregroundMark x1="40866" y1="99154" x2="35782" y2="99789"/>
                        <a14:foregroundMark x1="41055" y1="99154" x2="41431" y2="99154"/>
                        <a14:foregroundMark x1="15066" y1="92600" x2="9981" y2="99789"/>
                        <a14:foregroundMark x1="75895" y1="86047" x2="88889" y2="99789"/>
                        <a14:foregroundMark x1="94727" y1="96617" x2="95857" y2="99789"/>
                        <a14:foregroundMark x1="37100" y1="74207" x2="37100" y2="74207"/>
                        <a14:foregroundMark x1="38230" y1="74419" x2="38230" y2="74419"/>
                        <a14:foregroundMark x1="38983" y1="18816" x2="34087" y2="23044"/>
                        <a14:foregroundMark x1="34463" y1="20930" x2="34087" y2="22199"/>
                        <a14:foregroundMark x1="32957" y1="23044" x2="32957" y2="23044"/>
                        <a14:foregroundMark x1="31827" y1="23890" x2="35028" y2="21987"/>
                        <a14:foregroundMark x1="38041" y1="73996" x2="38041" y2="73996"/>
                        <a14:foregroundMark x1="38795" y1="73996" x2="37853" y2="73996"/>
                        <a14:foregroundMark x1="38041" y1="73996" x2="38041" y2="73996"/>
                        <a14:foregroundMark x1="39360" y1="73573" x2="38230" y2="74207"/>
                        <a14:foregroundMark x1="39736" y1="73996" x2="38041" y2="73996"/>
                        <a14:foregroundMark x1="38041" y1="73784" x2="38041" y2="73784"/>
                        <a14:foregroundMark x1="98305" y1="99789" x2="98305" y2="99789"/>
                        <a14:foregroundMark x1="67985" y1="47357" x2="67985" y2="47357"/>
                        <a14:foregroundMark x1="74388" y1="77167" x2="78154" y2="79493"/>
                        <a14:backgroundMark x1="80414" y1="42706" x2="92467" y2="63002"/>
                        <a14:backgroundMark x1="20527" y1="60677" x2="7721" y2="71247"/>
                        <a14:backgroundMark x1="35028" y1="65539" x2="27684" y2="65539"/>
                        <a14:backgroundMark x1="66478" y1="69133" x2="66478" y2="69133"/>
                        <a14:backgroundMark x1="65913" y1="71670" x2="65913" y2="71670"/>
                        <a14:backgroundMark x1="22034" y1="80761" x2="22034" y2="80761"/>
                        <a14:backgroundMark x1="36158" y1="60888" x2="36158" y2="60888"/>
                        <a14:backgroundMark x1="35970" y1="60677" x2="36347" y2="63002"/>
                        <a14:backgroundMark x1="36347" y1="60677" x2="36347" y2="60677"/>
                        <a14:backgroundMark x1="36347" y1="61099" x2="36158" y2="60254"/>
                        <a14:backgroundMark x1="20339" y1="80338" x2="20339" y2="80338"/>
                        <a14:backgroundMark x1="92090" y1="86892" x2="92090" y2="86892"/>
                        <a14:backgroundMark x1="91902" y1="86469" x2="91902" y2="86469"/>
                        <a14:backgroundMark x1="85311" y1="82875" x2="85311" y2="82875"/>
                        <a14:backgroundMark x1="14501" y1="81818" x2="14501" y2="81818"/>
                        <a14:backgroundMark x1="19962" y1="83087" x2="19962" y2="83087"/>
                      </a14:backgroundRemoval>
                    </a14:imgEffect>
                  </a14:imgLayer>
                </a14:imgProps>
              </a:ext>
              <a:ext uri="{28A0092B-C50C-407E-A947-70E740481C1C}">
                <a14:useLocalDpi xmlns:a14="http://schemas.microsoft.com/office/drawing/2010/main"/>
              </a:ext>
            </a:extLst>
          </a:blip>
          <a:srcRect/>
          <a:stretch>
            <a:fillRect/>
          </a:stretch>
        </p:blipFill>
        <p:spPr bwMode="auto">
          <a:xfrm>
            <a:off x="4966598" y="3497252"/>
            <a:ext cx="179222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person wearing glasses and smiling&#10;&#10;AI-generated content may be incorrect.">
            <a:extLst>
              <a:ext uri="{FF2B5EF4-FFF2-40B4-BE49-F238E27FC236}">
                <a16:creationId xmlns:a16="http://schemas.microsoft.com/office/drawing/2014/main" id="{AA2AF083-E2F1-BC9A-D714-B9BBC16E55F7}"/>
              </a:ext>
            </a:extLst>
          </p:cNvPr>
          <p:cNvPicPr>
            <a:picLocks noChangeAspect="1"/>
          </p:cNvPicPr>
          <p:nvPr/>
        </p:nvPicPr>
        <p:blipFill>
          <a:blip r:embed="rId11" cstate="screen">
            <a:grayscl/>
            <a:extLst>
              <a:ext uri="{BEBA8EAE-BF5A-486C-A8C5-ECC9F3942E4B}">
                <a14:imgProps xmlns:a14="http://schemas.microsoft.com/office/drawing/2010/main">
                  <a14:imgLayer r:embed="rId12">
                    <a14:imgEffect>
                      <a14:backgroundRemoval t="9392" b="98480" l="9795" r="95302">
                        <a14:foregroundMark x1="22089" y1="77959" x2="22089" y2="77959"/>
                        <a14:foregroundMark x1="13593" y1="97068" x2="64068" y2="95657"/>
                        <a14:foregroundMark x1="64068" y1="95657" x2="65117" y2="95223"/>
                        <a14:foregroundMark x1="44728" y1="74647" x2="63668" y2="95223"/>
                        <a14:foregroundMark x1="63668" y1="95223" x2="63918" y2="94463"/>
                        <a14:foregroundMark x1="64718" y1="53257" x2="47676" y2="86374"/>
                        <a14:foregroundMark x1="64718" y1="63681" x2="59770" y2="98534"/>
                        <a14:foregroundMark x1="59770" y1="98534" x2="59920" y2="98534"/>
                        <a14:foregroundMark x1="75762" y1="75081" x2="92304" y2="92725"/>
                        <a14:foregroundMark x1="95352" y1="97503" x2="95352" y2="97503"/>
                        <a14:foregroundMark x1="49125" y1="9392" x2="49125" y2="9392"/>
                        <a14:foregroundMark x1="85057" y1="79207" x2="85507" y2="80347"/>
                        <a14:foregroundMark x1="81309" y1="76602" x2="93603" y2="96471"/>
                        <a14:backgroundMark x1="76962" y1="63789" x2="76962" y2="63789"/>
                        <a14:backgroundMark x1="75762" y1="61944" x2="75762" y2="61944"/>
                        <a14:backgroundMark x1="27936" y1="47883" x2="27936" y2="47883"/>
                        <a14:backgroundMark x1="28736" y1="47611" x2="28736" y2="47611"/>
                        <a14:backgroundMark x1="78011" y1="56732" x2="78011" y2="56732"/>
                        <a14:backgroundMark x1="76162" y1="61944" x2="76162" y2="61944"/>
                        <a14:backgroundMark x1="75362" y1="61781" x2="75362" y2="61781"/>
                        <a14:backgroundMark x1="68566" y1="26059" x2="68566" y2="26059"/>
                      </a14:backgroundRemoval>
                    </a14:imgEffect>
                    <a14:imgEffect>
                      <a14:sharpenSoften amount="-25000"/>
                    </a14:imgEffect>
                  </a14:imgLayer>
                </a14:imgProps>
              </a:ext>
              <a:ext uri="{28A0092B-C50C-407E-A947-70E740481C1C}">
                <a14:useLocalDpi xmlns:a14="http://schemas.microsoft.com/office/drawing/2010/main"/>
              </a:ext>
            </a:extLst>
          </a:blip>
          <a:stretch>
            <a:fillRect/>
          </a:stretch>
        </p:blipFill>
        <p:spPr>
          <a:xfrm>
            <a:off x="6791928" y="3507740"/>
            <a:ext cx="1787996" cy="1645920"/>
          </a:xfrm>
          <a:prstGeom prst="rect">
            <a:avLst/>
          </a:prstGeom>
        </p:spPr>
      </p:pic>
      <p:sp>
        <p:nvSpPr>
          <p:cNvPr id="7" name="TextBox 6">
            <a:extLst>
              <a:ext uri="{FF2B5EF4-FFF2-40B4-BE49-F238E27FC236}">
                <a16:creationId xmlns:a16="http://schemas.microsoft.com/office/drawing/2014/main" id="{7FEC4D4F-CE32-8D80-2329-6D560B59B88B}"/>
              </a:ext>
            </a:extLst>
          </p:cNvPr>
          <p:cNvSpPr txBox="1"/>
          <p:nvPr/>
        </p:nvSpPr>
        <p:spPr>
          <a:xfrm>
            <a:off x="6810980" y="4936478"/>
            <a:ext cx="1826710" cy="241476"/>
          </a:xfrm>
          <a:prstGeom prst="rect">
            <a:avLst/>
          </a:prstGeom>
          <a:noFill/>
          <a:effectLst>
            <a:outerShdw blurRad="12700" dist="12700" dir="3000000" algn="tl" rotWithShape="0">
              <a:prstClr val="black">
                <a:alpha val="30000"/>
              </a:prstClr>
            </a:outerShdw>
          </a:effectLst>
        </p:spPr>
        <p:txBody>
          <a:bodyPr wrap="square" rtlCol="0">
            <a:spAutoFit/>
          </a:bodyPr>
          <a:lstStyle>
            <a:defPPr marR="0" lvl="0" algn="l" rtl="0">
              <a:lnSpc>
                <a:spcPct val="100000"/>
              </a:lnSpc>
              <a:spcBef>
                <a:spcPts val="0"/>
              </a:spcBef>
              <a:spcAft>
                <a:spcPts val="0"/>
              </a:spcAft>
              <a:defRPr/>
            </a:defPPr>
            <a:lvl1pPr algn="ctr">
              <a:lnSpc>
                <a:spcPct val="80000"/>
              </a:lnSpc>
              <a:defRPr sz="1000">
                <a:solidFill>
                  <a:srgbClr val="B4C4DE"/>
                </a:solidFill>
                <a:latin typeface="Eras Bold ITC" panose="020B0907030504020204" pitchFamily="34" charset="0"/>
              </a:defRPr>
            </a:lvl1pPr>
          </a:lstStyle>
          <a:p>
            <a:r>
              <a:rPr lang="en-US" sz="1200" dirty="0">
                <a:solidFill>
                  <a:srgbClr val="C7D3E6"/>
                </a:solidFill>
              </a:rPr>
              <a:t>Artificial Intelligence</a:t>
            </a:r>
          </a:p>
        </p:txBody>
      </p:sp>
      <p:sp>
        <p:nvSpPr>
          <p:cNvPr id="33" name="TextBox 32">
            <a:extLst>
              <a:ext uri="{FF2B5EF4-FFF2-40B4-BE49-F238E27FC236}">
                <a16:creationId xmlns:a16="http://schemas.microsoft.com/office/drawing/2014/main" id="{15418DC7-96F9-7FA7-EF5A-BFBB29A92336}"/>
              </a:ext>
            </a:extLst>
          </p:cNvPr>
          <p:cNvSpPr txBox="1"/>
          <p:nvPr/>
        </p:nvSpPr>
        <p:spPr>
          <a:xfrm>
            <a:off x="5222321" y="4936478"/>
            <a:ext cx="1459456" cy="241476"/>
          </a:xfrm>
          <a:prstGeom prst="rect">
            <a:avLst/>
          </a:prstGeom>
          <a:noFill/>
          <a:effectLst>
            <a:outerShdw blurRad="12700" dist="12700" dir="3000000" algn="tl" rotWithShape="0">
              <a:prstClr val="black">
                <a:alpha val="30000"/>
              </a:prstClr>
            </a:outerShdw>
          </a:effectLst>
        </p:spPr>
        <p:txBody>
          <a:bodyPr wrap="square" rtlCol="0">
            <a:spAutoFit/>
          </a:bodyPr>
          <a:lstStyle>
            <a:defPPr marR="0" lvl="0" algn="l" rtl="0">
              <a:lnSpc>
                <a:spcPct val="100000"/>
              </a:lnSpc>
              <a:spcBef>
                <a:spcPts val="0"/>
              </a:spcBef>
              <a:spcAft>
                <a:spcPts val="0"/>
              </a:spcAft>
            </a:defPPr>
            <a:lvl1pPr>
              <a:defRPr sz="3200">
                <a:solidFill>
                  <a:srgbClr val="B4C4DE"/>
                </a:solidFill>
                <a:latin typeface="Eras Bold ITC" panose="020B0907030504020204" pitchFamily="34" charset="0"/>
              </a:defRPr>
            </a:lvl1pPr>
          </a:lstStyle>
          <a:p>
            <a:pPr algn="ctr">
              <a:lnSpc>
                <a:spcPct val="80000"/>
              </a:lnSpc>
            </a:pPr>
            <a:r>
              <a:rPr lang="en-US" sz="1200" dirty="0">
                <a:solidFill>
                  <a:srgbClr val="C7D3E6"/>
                </a:solidFill>
              </a:rPr>
              <a:t>Data Science</a:t>
            </a:r>
          </a:p>
        </p:txBody>
      </p:sp>
      <p:sp>
        <p:nvSpPr>
          <p:cNvPr id="22" name="TextBox 21">
            <a:extLst>
              <a:ext uri="{FF2B5EF4-FFF2-40B4-BE49-F238E27FC236}">
                <a16:creationId xmlns:a16="http://schemas.microsoft.com/office/drawing/2014/main" id="{1BFBC062-FE2D-7ED5-67D6-92F86543B0C3}"/>
              </a:ext>
            </a:extLst>
          </p:cNvPr>
          <p:cNvSpPr txBox="1"/>
          <p:nvPr/>
        </p:nvSpPr>
        <p:spPr>
          <a:xfrm>
            <a:off x="6277573" y="4252361"/>
            <a:ext cx="952501" cy="387798"/>
          </a:xfrm>
          <a:prstGeom prst="rect">
            <a:avLst/>
          </a:prstGeom>
          <a:noFill/>
        </p:spPr>
        <p:txBody>
          <a:bodyPr wrap="square">
            <a:spAutoFit/>
          </a:bodyPr>
          <a:lstStyle/>
          <a:p>
            <a:pPr algn="ctr">
              <a:lnSpc>
                <a:spcPct val="80000"/>
              </a:lnSpc>
            </a:pPr>
            <a:r>
              <a:rPr lang="en-US" sz="1200" dirty="0">
                <a:solidFill>
                  <a:schemeClr val="bg1"/>
                </a:solidFill>
                <a:latin typeface="Eras Medium ITC" panose="020B0602030504020804" pitchFamily="34" charset="0"/>
              </a:rPr>
              <a:t>Masters</a:t>
            </a:r>
          </a:p>
          <a:p>
            <a:pPr algn="ctr">
              <a:lnSpc>
                <a:spcPct val="80000"/>
              </a:lnSpc>
            </a:pPr>
            <a:r>
              <a:rPr lang="en-US" sz="1200" dirty="0">
                <a:solidFill>
                  <a:schemeClr val="bg1"/>
                </a:solidFill>
                <a:latin typeface="Eras Medium ITC" panose="020B0602030504020804" pitchFamily="34" charset="0"/>
              </a:rPr>
              <a:t>of</a:t>
            </a:r>
          </a:p>
        </p:txBody>
      </p:sp>
      <p:pic>
        <p:nvPicPr>
          <p:cNvPr id="2" name="Intro">
            <a:hlinkClick r:id="" action="ppaction://media"/>
            <a:extLst>
              <a:ext uri="{FF2B5EF4-FFF2-40B4-BE49-F238E27FC236}">
                <a16:creationId xmlns:a16="http://schemas.microsoft.com/office/drawing/2014/main" id="{7DF1CA77-277A-7EA2-CEFA-50E2EE0B2DB6}"/>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534400" y="0"/>
            <a:ext cx="609600" cy="609600"/>
          </a:xfrm>
          <a:prstGeom prst="rect">
            <a:avLst/>
          </a:prstGeom>
        </p:spPr>
      </p:pic>
      <p:pic>
        <p:nvPicPr>
          <p:cNvPr id="3" name="Us">
            <a:hlinkClick r:id="" action="ppaction://media"/>
            <a:extLst>
              <a:ext uri="{FF2B5EF4-FFF2-40B4-BE49-F238E27FC236}">
                <a16:creationId xmlns:a16="http://schemas.microsoft.com/office/drawing/2014/main" id="{295AEFAD-719C-661D-21B8-08453E17DBEA}"/>
              </a:ext>
            </a:extLst>
          </p:cNvPr>
          <p:cNvPicPr>
            <a:picLocks noChangeAspect="1"/>
          </p:cNvPicPr>
          <p:nvPr>
            <a:audioFile r:link="rId5"/>
            <p:extLst>
              <p:ext uri="{DAA4B4D4-6D71-4841-9C94-3DE7FCFB9230}">
                <p14:media xmlns:p14="http://schemas.microsoft.com/office/powerpoint/2010/main" r:embed="rId4"/>
              </p:ext>
            </p:extLst>
          </p:nvPr>
        </p:nvPicPr>
        <p:blipFill>
          <a:blip r:embed="rId13"/>
          <a:stretch>
            <a:fillRect/>
          </a:stretch>
        </p:blipFill>
        <p:spPr>
          <a:xfrm>
            <a:off x="8556171" y="626076"/>
            <a:ext cx="609600" cy="609600"/>
          </a:xfrm>
          <a:prstGeom prst="rect">
            <a:avLst/>
          </a:prstGeom>
        </p:spPr>
      </p:pic>
      <p:pic>
        <p:nvPicPr>
          <p:cNvPr id="6" name="Picture 5" descr="A hexagon with a white robot arm and text&#10;&#10;AI-generated content may be incorrect.">
            <a:extLst>
              <a:ext uri="{FF2B5EF4-FFF2-40B4-BE49-F238E27FC236}">
                <a16:creationId xmlns:a16="http://schemas.microsoft.com/office/drawing/2014/main" id="{A693BA2C-A735-0938-6E69-C652823828D3}"/>
              </a:ext>
            </a:extLst>
          </p:cNvPr>
          <p:cNvPicPr>
            <a:picLocks noChangeAspect="1"/>
          </p:cNvPicPr>
          <p:nvPr/>
        </p:nvPicPr>
        <p:blipFill>
          <a:blip r:embed="rId14" cstate="screen">
            <a:duotone>
              <a:srgbClr val="3A81BA">
                <a:shade val="45000"/>
                <a:satMod val="135000"/>
              </a:srgbClr>
              <a:prstClr val="white"/>
            </a:duotone>
            <a:extLst>
              <a:ext uri="{BEBA8EAE-BF5A-486C-A8C5-ECC9F3942E4B}">
                <a14:imgProps xmlns:a14="http://schemas.microsoft.com/office/drawing/2010/main">
                  <a14:imgLayer r:embed="rId15">
                    <a14:imgEffect>
                      <a14:backgroundRemoval t="0" b="100000" l="0" r="100000">
                        <a14:foregroundMark x1="28602" y1="60440" x2="28602" y2="60440"/>
                        <a14:foregroundMark x1="31828" y1="24176" x2="31828" y2="24176"/>
                        <a14:foregroundMark x1="46667" y1="13187" x2="46667" y2="13187"/>
                        <a14:foregroundMark x1="53333" y1="9890" x2="53333" y2="9890"/>
                        <a14:foregroundMark x1="67742" y1="27253" x2="67742" y2="27253"/>
                        <a14:foregroundMark x1="29677" y1="29451" x2="29677" y2="29451"/>
                        <a14:foregroundMark x1="82151" y1="37802" x2="82151" y2="37802"/>
                        <a14:foregroundMark x1="80430" y1="45714" x2="80430" y2="45714"/>
                        <a14:foregroundMark x1="81290" y1="56703" x2="81290" y2="56703"/>
                        <a14:foregroundMark x1="34624" y1="90330" x2="34624" y2="90330"/>
                        <a14:foregroundMark x1="30538" y1="62637" x2="30538" y2="62637"/>
                        <a14:foregroundMark x1="84516" y1="30549" x2="84516" y2="30549"/>
                        <a14:foregroundMark x1="3656" y1="48571" x2="3656" y2="48571"/>
                        <a14:foregroundMark x1="3226" y1="45934" x2="3226" y2="45934"/>
                        <a14:foregroundMark x1="7097" y1="49890" x2="7097" y2="49890"/>
                        <a14:backgroundMark x1="22796" y1="0" x2="6667" y2="13407"/>
                        <a14:backgroundMark x1="6452" y1="13626" x2="0" y2="23736"/>
                        <a14:backgroundMark x1="52688" y1="0" x2="99570" y2="29011"/>
                        <a14:backgroundMark x1="43011" y1="44396" x2="53763" y2="66374"/>
                        <a14:backgroundMark x1="39140" y1="43736" x2="63656" y2="57582"/>
                        <a14:backgroundMark x1="63656" y1="57582" x2="59785" y2="48352"/>
                        <a14:backgroundMark x1="43441" y1="36044" x2="68602" y2="53846"/>
                        <a14:backgroundMark x1="68602" y1="53846" x2="68602" y2="53846"/>
                        <a14:backgroundMark x1="53333" y1="66813" x2="84301" y2="99780"/>
                        <a14:backgroundMark x1="99785" y1="77363" x2="92688" y2="81978"/>
                        <a14:backgroundMark x1="92688" y1="82198" x2="99785" y2="89231"/>
                        <a14:backgroundMark x1="81290" y1="72747" x2="81290" y2="72747"/>
                        <a14:backgroundMark x1="78065" y1="73187" x2="84086" y2="89231"/>
                        <a14:backgroundMark x1="77634" y1="72308" x2="87957" y2="71429"/>
                      </a14:backgroundRemoval>
                    </a14:imgEffect>
                    <a14:imgEffect>
                      <a14:saturation sat="200000"/>
                    </a14:imgEffect>
                  </a14:imgLayer>
                </a14:imgProps>
              </a:ext>
              <a:ext uri="{28A0092B-C50C-407E-A947-70E740481C1C}">
                <a14:useLocalDpi xmlns:a14="http://schemas.microsoft.com/office/drawing/2010/main"/>
              </a:ext>
            </a:extLst>
          </a:blip>
          <a:srcRect/>
          <a:stretch>
            <a:fillRect/>
          </a:stretch>
        </p:blipFill>
        <p:spPr>
          <a:xfrm>
            <a:off x="833834" y="1332102"/>
            <a:ext cx="2828556" cy="2769106"/>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advClick="0" advTm="0">
        <p15:prstTrans prst="peelOff"/>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wipe(left)">
                                      <p:cBhvr>
                                        <p:cTn id="7" dur="3000"/>
                                        <p:tgtEl>
                                          <p:spTgt spid="184"/>
                                        </p:tgtEl>
                                      </p:cBhvr>
                                    </p:animEffect>
                                  </p:childTnLst>
                                </p:cTn>
                              </p:par>
                              <p:par>
                                <p:cTn id="8" presetID="1" presetClass="mediacall" presetSubtype="0" fill="hold" nodeType="withEffect">
                                  <p:stCondLst>
                                    <p:cond delay="0"/>
                                  </p:stCondLst>
                                  <p:childTnLst>
                                    <p:cmd type="call" cmd="playFrom(0.0)">
                                      <p:cBhvr>
                                        <p:cTn id="9" dur="15055" fill="hold"/>
                                        <p:tgtEl>
                                          <p:spTgt spid="2"/>
                                        </p:tgtEl>
                                      </p:cBhvr>
                                    </p:cmd>
                                  </p:childTnLst>
                                </p:cTn>
                              </p:par>
                              <p:par>
                                <p:cTn id="10" presetID="22" presetClass="entr" presetSubtype="4" fill="hold" nodeType="withEffect">
                                  <p:stCondLst>
                                    <p:cond delay="350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3000"/>
                                        <p:tgtEl>
                                          <p:spTgt spid="6"/>
                                        </p:tgtEl>
                                      </p:cBhvr>
                                    </p:animEffect>
                                  </p:childTnLst>
                                </p:cTn>
                              </p:par>
                            </p:childTnLst>
                          </p:cTn>
                        </p:par>
                        <p:par>
                          <p:cTn id="13" fill="hold">
                            <p:stCondLst>
                              <p:cond delay="15055"/>
                            </p:stCondLst>
                            <p:childTnLst>
                              <p:par>
                                <p:cTn id="14" presetID="1" presetClass="mediacall" presetSubtype="0" fill="hold" nodeType="afterEffect">
                                  <p:stCondLst>
                                    <p:cond delay="0"/>
                                  </p:stCondLst>
                                  <p:childTnLst>
                                    <p:cmd type="call" cmd="playFrom(0.0)">
                                      <p:cBhvr>
                                        <p:cTn id="15" dur="4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2"/>
                </p:tgtEl>
              </p:cMediaNode>
            </p:audio>
            <p:audio>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18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2FD3C-238C-D83F-9329-4F323CB80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28A9D-ED18-CE27-00B4-C380957F2D9B}"/>
              </a:ext>
            </a:extLst>
          </p:cNvPr>
          <p:cNvSpPr>
            <a:spLocks noGrp="1"/>
          </p:cNvSpPr>
          <p:nvPr>
            <p:ph type="title"/>
          </p:nvPr>
        </p:nvSpPr>
        <p:spPr>
          <a:noFill/>
          <a:ln>
            <a:noFill/>
          </a:ln>
          <a:effectLst>
            <a:outerShdw blurRad="50800" dist="38100" dir="5400000" algn="t" rotWithShape="0">
              <a:prstClr val="black">
                <a:alpha val="40000"/>
              </a:prstClr>
            </a:outerShdw>
          </a:effectLst>
        </p:spPr>
        <p:txBody>
          <a:bodyPr spcFirstLastPara="1" wrap="square" lIns="91425" tIns="91425" rIns="91425" bIns="91425" anchor="ctr" anchorCtr="0"/>
          <a:lstStyle/>
          <a:p>
            <a:r>
              <a:rPr lang="en-US" dirty="0"/>
              <a:t>Forward Kinematics</a:t>
            </a:r>
          </a:p>
        </p:txBody>
      </p:sp>
      <p:sp>
        <p:nvSpPr>
          <p:cNvPr id="3" name="Text Placeholder 2">
            <a:extLst>
              <a:ext uri="{FF2B5EF4-FFF2-40B4-BE49-F238E27FC236}">
                <a16:creationId xmlns:a16="http://schemas.microsoft.com/office/drawing/2014/main" id="{1602BDE2-F316-A1A3-2B74-92F048ACB791}"/>
              </a:ext>
            </a:extLst>
          </p:cNvPr>
          <p:cNvSpPr>
            <a:spLocks noGrp="1"/>
          </p:cNvSpPr>
          <p:nvPr>
            <p:ph type="body" idx="1"/>
          </p:nvPr>
        </p:nvSpPr>
        <p:spPr>
          <a:xfrm>
            <a:off x="376657" y="1296870"/>
            <a:ext cx="8510969" cy="2702562"/>
          </a:xfrm>
        </p:spPr>
        <p:txBody>
          <a:bodyPr/>
          <a:lstStyle/>
          <a:p>
            <a:r>
              <a:rPr lang="en-US" dirty="0"/>
              <a:t>Position calculated via: </a:t>
            </a:r>
          </a:p>
          <a:p>
            <a:pPr lvl="1"/>
            <a:r>
              <a:rPr lang="en-US" dirty="0"/>
              <a:t>x = l1*cos(</a:t>
            </a:r>
            <a:r>
              <a:rPr lang="el-GR" dirty="0"/>
              <a:t>θ₁) + </a:t>
            </a:r>
            <a:r>
              <a:rPr lang="en-US" dirty="0"/>
              <a:t>l2*cos(</a:t>
            </a:r>
            <a:r>
              <a:rPr lang="el-GR" dirty="0"/>
              <a:t>θ₁ + θ₂</a:t>
            </a:r>
            <a:r>
              <a:rPr lang="en-US" dirty="0"/>
              <a:t>)</a:t>
            </a:r>
          </a:p>
          <a:p>
            <a:pPr lvl="1"/>
            <a:r>
              <a:rPr lang="en-US" dirty="0"/>
              <a:t>y = l1*sin(</a:t>
            </a:r>
            <a:r>
              <a:rPr lang="el-GR" dirty="0"/>
              <a:t>θ₁) + </a:t>
            </a:r>
            <a:r>
              <a:rPr lang="en-US" dirty="0"/>
              <a:t>l2*sin(</a:t>
            </a:r>
            <a:r>
              <a:rPr lang="el-GR" dirty="0"/>
              <a:t>θ₁ + θ₂</a:t>
            </a:r>
            <a:r>
              <a:rPr lang="en-US" dirty="0"/>
              <a:t>)</a:t>
            </a:r>
          </a:p>
          <a:p>
            <a:r>
              <a:rPr lang="en-US" dirty="0"/>
              <a:t>Plots confirm pose </a:t>
            </a:r>
            <a:br>
              <a:rPr lang="en-US" dirty="0"/>
            </a:br>
            <a:r>
              <a:rPr lang="en-US" dirty="0"/>
              <a:t>based on angle inputs</a:t>
            </a:r>
          </a:p>
        </p:txBody>
      </p:sp>
      <p:sp>
        <p:nvSpPr>
          <p:cNvPr id="4" name="Slide Number Placeholder 3">
            <a:extLst>
              <a:ext uri="{FF2B5EF4-FFF2-40B4-BE49-F238E27FC236}">
                <a16:creationId xmlns:a16="http://schemas.microsoft.com/office/drawing/2014/main" id="{C96E3AB0-D5C2-A83E-CFC3-7702AF737F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7" name="Kinematics">
            <a:hlinkClick r:id="" action="ppaction://media"/>
            <a:extLst>
              <a:ext uri="{FF2B5EF4-FFF2-40B4-BE49-F238E27FC236}">
                <a16:creationId xmlns:a16="http://schemas.microsoft.com/office/drawing/2014/main" id="{E76974FC-63BA-F301-6A52-E2586C4A02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0"/>
            <a:ext cx="609600" cy="609600"/>
          </a:xfrm>
          <a:prstGeom prst="rect">
            <a:avLst/>
          </a:prstGeom>
        </p:spPr>
      </p:pic>
      <p:pic>
        <p:nvPicPr>
          <p:cNvPr id="2050" name="Picture 2" descr="Generated image">
            <a:extLst>
              <a:ext uri="{FF2B5EF4-FFF2-40B4-BE49-F238E27FC236}">
                <a16:creationId xmlns:a16="http://schemas.microsoft.com/office/drawing/2014/main" id="{FD4ECDD1-222D-8022-BBE6-AD9F617BC420}"/>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t="17778" r="4392" b="17591"/>
          <a:stretch>
            <a:fillRect/>
          </a:stretch>
        </p:blipFill>
        <p:spPr bwMode="auto">
          <a:xfrm>
            <a:off x="5615955" y="1246667"/>
            <a:ext cx="3151388" cy="319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884533"/>
      </p:ext>
    </p:extLst>
  </p:cSld>
  <p:clrMapOvr>
    <a:masterClrMapping/>
  </p:clrMapOvr>
  <mc:AlternateContent xmlns:mc="http://schemas.openxmlformats.org/markup-compatibility/2006" xmlns:p15="http://schemas.microsoft.com/office/powerpoint/2012/main">
    <mc:Choice Requires="p15">
      <p:transition advTm="13773">
        <p15:prstTrans prst="peelOff"/>
      </p:transition>
    </mc:Choice>
    <mc:Fallback xmlns="">
      <p:transition advTm="137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872" fill="hold"/>
                                        <p:tgtEl>
                                          <p:spTgt spid="7"/>
                                        </p:tgtEl>
                                      </p:cBhvr>
                                    </p:cmd>
                                  </p:childTnLst>
                                </p:cTn>
                              </p:par>
                              <p:par>
                                <p:cTn id="7" presetID="22" presetClass="entr" presetSubtype="1" fill="hold" grpId="0" nodeType="withEffect">
                                  <p:stCondLst>
                                    <p:cond delay="25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wipe(up)">
                                      <p:cBhvr>
                                        <p:cTn id="9" dur="2000"/>
                                        <p:tgtEl>
                                          <p:spTgt spid="3">
                                            <p:txEl>
                                              <p:pRg st="0" end="0"/>
                                            </p:txEl>
                                          </p:spTgt>
                                        </p:tgtEl>
                                      </p:cBhvr>
                                    </p:animEffect>
                                  </p:childTnLst>
                                </p:cTn>
                              </p:par>
                              <p:par>
                                <p:cTn id="10" presetID="22" presetClass="entr" presetSubtype="1" fill="hold" grpId="0" nodeType="withEffect">
                                  <p:stCondLst>
                                    <p:cond delay="46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2000"/>
                                        <p:tgtEl>
                                          <p:spTgt spid="3">
                                            <p:txEl>
                                              <p:pRg st="1" end="1"/>
                                            </p:txEl>
                                          </p:spTgt>
                                        </p:tgtEl>
                                      </p:cBhvr>
                                    </p:animEffect>
                                  </p:childTnLst>
                                </p:cTn>
                              </p:par>
                              <p:par>
                                <p:cTn id="13" presetID="22" presetClass="entr" presetSubtype="1" fill="hold" grpId="0" nodeType="withEffect">
                                  <p:stCondLst>
                                    <p:cond delay="68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2000"/>
                                        <p:tgtEl>
                                          <p:spTgt spid="3">
                                            <p:txEl>
                                              <p:pRg st="2" end="2"/>
                                            </p:txEl>
                                          </p:spTgt>
                                        </p:tgtEl>
                                      </p:cBhvr>
                                    </p:animEffect>
                                  </p:childTnLst>
                                </p:cTn>
                              </p:par>
                              <p:par>
                                <p:cTn id="16" presetID="22" presetClass="entr" presetSubtype="1" fill="hold" grpId="0" nodeType="withEffect">
                                  <p:stCondLst>
                                    <p:cond delay="89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7"/>
                </p:tgtEl>
              </p:cMediaNode>
            </p:audio>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6F4E9-05FA-E9EE-94EF-417D7B189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05911-5120-B27A-5C55-49369D93F6CF}"/>
              </a:ext>
            </a:extLst>
          </p:cNvPr>
          <p:cNvSpPr>
            <a:spLocks noGrp="1"/>
          </p:cNvSpPr>
          <p:nvPr>
            <p:ph type="title"/>
          </p:nvPr>
        </p:nvSpPr>
        <p:spPr>
          <a:xfrm>
            <a:off x="814274" y="392575"/>
            <a:ext cx="8120926" cy="766200"/>
          </a:xfrm>
          <a:effectLst>
            <a:outerShdw blurRad="50800" dist="25400" dir="5400000" algn="t" rotWithShape="0">
              <a:prstClr val="black">
                <a:alpha val="40000"/>
              </a:prstClr>
            </a:outerShdw>
          </a:effectLst>
        </p:spPr>
        <p:txBody>
          <a:bodyPr/>
          <a:lstStyle/>
          <a:p>
            <a:r>
              <a:rPr lang="en-US" dirty="0"/>
              <a:t>Cost Function &amp; Optimization</a:t>
            </a:r>
          </a:p>
        </p:txBody>
      </p:sp>
      <p:sp>
        <p:nvSpPr>
          <p:cNvPr id="3" name="Text Placeholder 2">
            <a:extLst>
              <a:ext uri="{FF2B5EF4-FFF2-40B4-BE49-F238E27FC236}">
                <a16:creationId xmlns:a16="http://schemas.microsoft.com/office/drawing/2014/main" id="{ACA825E0-A3F5-ADFA-FDA3-11C060C5B459}"/>
              </a:ext>
            </a:extLst>
          </p:cNvPr>
          <p:cNvSpPr>
            <a:spLocks noGrp="1"/>
          </p:cNvSpPr>
          <p:nvPr>
            <p:ph type="body" idx="1"/>
          </p:nvPr>
        </p:nvSpPr>
        <p:spPr>
          <a:xfrm>
            <a:off x="814274" y="1327351"/>
            <a:ext cx="8329725" cy="2253338"/>
          </a:xfrm>
          <a:noFill/>
          <a:ln>
            <a:noFill/>
          </a:ln>
        </p:spPr>
        <p:txBody>
          <a:bodyPr spcFirstLastPara="1" wrap="square" lIns="91425" tIns="91425" rIns="91425" bIns="91425" anchor="ctr" anchorCtr="0"/>
          <a:lstStyle/>
          <a:p>
            <a:r>
              <a:rPr lang="en-US" dirty="0"/>
              <a:t>Cost = Euclidean distance + optional λ penalty</a:t>
            </a:r>
          </a:p>
          <a:p>
            <a:r>
              <a:rPr lang="en-US" dirty="0"/>
              <a:t>Used numerical gradients (finite difference)</a:t>
            </a:r>
          </a:p>
          <a:p>
            <a:r>
              <a:rPr lang="en-US" dirty="0"/>
              <a:t>Gradient descent adjusts θ₁ and θ₂ to reduce cost</a:t>
            </a:r>
          </a:p>
          <a:p>
            <a:r>
              <a:rPr lang="en-US" dirty="0"/>
              <a:t>Ran for 50 iterations with fixed learning rate</a:t>
            </a:r>
          </a:p>
        </p:txBody>
      </p:sp>
      <p:sp>
        <p:nvSpPr>
          <p:cNvPr id="4" name="Slide Number Placeholder 3">
            <a:extLst>
              <a:ext uri="{FF2B5EF4-FFF2-40B4-BE49-F238E27FC236}">
                <a16:creationId xmlns:a16="http://schemas.microsoft.com/office/drawing/2014/main" id="{C958A763-9D23-6D79-08A2-1C671583AB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Cost">
            <a:hlinkClick r:id="" action="ppaction://media"/>
            <a:extLst>
              <a:ext uri="{FF2B5EF4-FFF2-40B4-BE49-F238E27FC236}">
                <a16:creationId xmlns:a16="http://schemas.microsoft.com/office/drawing/2014/main" id="{A174158A-0921-FB37-3958-6EEB8B30F6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95800" y="0"/>
            <a:ext cx="609600" cy="609600"/>
          </a:xfrm>
          <a:prstGeom prst="rect">
            <a:avLst/>
          </a:prstGeom>
        </p:spPr>
      </p:pic>
    </p:spTree>
    <p:extLst>
      <p:ext uri="{BB962C8B-B14F-4D97-AF65-F5344CB8AC3E}">
        <p14:creationId xmlns:p14="http://schemas.microsoft.com/office/powerpoint/2010/main" val="2342124751"/>
      </p:ext>
    </p:extLst>
  </p:cSld>
  <p:clrMapOvr>
    <a:masterClrMapping/>
  </p:clrMapOvr>
  <mc:AlternateContent xmlns:mc="http://schemas.openxmlformats.org/markup-compatibility/2006" xmlns:p15="http://schemas.microsoft.com/office/powerpoint/2012/main">
    <mc:Choice Requires="p15">
      <p:transition advTm="17033">
        <p15:prstTrans prst="peelOff"/>
      </p:transition>
    </mc:Choice>
    <mc:Fallback xmlns="">
      <p:transition advTm="170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189" fill="hold"/>
                                        <p:tgtEl>
                                          <p:spTgt spid="5"/>
                                        </p:tgtEl>
                                      </p:cBhvr>
                                    </p:cmd>
                                  </p:childTnLst>
                                </p:cTn>
                              </p:par>
                              <p:par>
                                <p:cTn id="7" presetID="22" presetClass="entr" presetSubtype="1" fill="hold" grpId="0" nodeType="withEffect">
                                  <p:stCondLst>
                                    <p:cond delay="15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wipe(up)">
                                      <p:cBhvr>
                                        <p:cTn id="9" dur="2500"/>
                                        <p:tgtEl>
                                          <p:spTgt spid="3">
                                            <p:txEl>
                                              <p:pRg st="0" end="0"/>
                                            </p:txEl>
                                          </p:spTgt>
                                        </p:tgtEl>
                                      </p:cBhvr>
                                    </p:animEffect>
                                  </p:childTnLst>
                                </p:cTn>
                              </p:par>
                              <p:par>
                                <p:cTn id="10" presetID="22" presetClass="entr" presetSubtype="1" fill="hold" grpId="0" nodeType="withEffect">
                                  <p:stCondLst>
                                    <p:cond delay="40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2500"/>
                                        <p:tgtEl>
                                          <p:spTgt spid="3">
                                            <p:txEl>
                                              <p:pRg st="1" end="1"/>
                                            </p:txEl>
                                          </p:spTgt>
                                        </p:tgtEl>
                                      </p:cBhvr>
                                    </p:animEffect>
                                  </p:childTnLst>
                                </p:cTn>
                              </p:par>
                              <p:par>
                                <p:cTn id="13" presetID="22" presetClass="entr" presetSubtype="1" fill="hold" grpId="0" nodeType="withEffect">
                                  <p:stCondLst>
                                    <p:cond delay="7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2500"/>
                                        <p:tgtEl>
                                          <p:spTgt spid="3">
                                            <p:txEl>
                                              <p:pRg st="2" end="2"/>
                                            </p:txEl>
                                          </p:spTgt>
                                        </p:tgtEl>
                                      </p:cBhvr>
                                    </p:animEffect>
                                  </p:childTnLst>
                                </p:cTn>
                              </p:par>
                              <p:par>
                                <p:cTn id="16" presetID="22" presetClass="entr" presetSubtype="1" fill="hold" grpId="0" nodeType="withEffect">
                                  <p:stCondLst>
                                    <p:cond delay="1075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2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EB2-4DBC-D486-FEC8-DB2992D2253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7A94F78-2502-D435-61B9-9BCA3F73572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 y="1334343"/>
            <a:ext cx="6124575" cy="3827859"/>
          </a:xfrm>
          <a:prstGeom prst="rect">
            <a:avLst/>
          </a:prstGeom>
        </p:spPr>
      </p:pic>
      <p:sp>
        <p:nvSpPr>
          <p:cNvPr id="2" name="Title 1">
            <a:extLst>
              <a:ext uri="{FF2B5EF4-FFF2-40B4-BE49-F238E27FC236}">
                <a16:creationId xmlns:a16="http://schemas.microsoft.com/office/drawing/2014/main" id="{8AA87757-244D-015D-CCB3-D082F147BBA5}"/>
              </a:ext>
            </a:extLst>
          </p:cNvPr>
          <p:cNvSpPr>
            <a:spLocks noGrp="1"/>
          </p:cNvSpPr>
          <p:nvPr>
            <p:ph type="title"/>
          </p:nvPr>
        </p:nvSpPr>
        <p:spPr/>
        <p:txBody>
          <a:bodyPr/>
          <a:lstStyle/>
          <a:p>
            <a:r>
              <a:rPr lang="en-US" dirty="0">
                <a:latin typeface="Eras Bold ITC"/>
              </a:rPr>
              <a:t>Optimization Results (PoC)</a:t>
            </a:r>
          </a:p>
        </p:txBody>
      </p:sp>
      <p:sp>
        <p:nvSpPr>
          <p:cNvPr id="5" name="Text Placeholder 4">
            <a:extLst>
              <a:ext uri="{FF2B5EF4-FFF2-40B4-BE49-F238E27FC236}">
                <a16:creationId xmlns:a16="http://schemas.microsoft.com/office/drawing/2014/main" id="{BD256AC5-75F9-053D-4E5E-EC5A8CF4E0A5}"/>
              </a:ext>
            </a:extLst>
          </p:cNvPr>
          <p:cNvSpPr>
            <a:spLocks noGrp="1"/>
          </p:cNvSpPr>
          <p:nvPr>
            <p:ph type="body" idx="1"/>
          </p:nvPr>
        </p:nvSpPr>
        <p:spPr>
          <a:xfrm>
            <a:off x="6060662" y="1642120"/>
            <a:ext cx="3114676" cy="2263308"/>
          </a:xfrm>
        </p:spPr>
        <p:txBody>
          <a:bodyPr/>
          <a:lstStyle/>
          <a:p>
            <a:pPr marL="76200" indent="0" algn="ctr">
              <a:buNone/>
            </a:pPr>
            <a:r>
              <a:rPr lang="en-US" dirty="0"/>
              <a:t>Confirmed viability of optimization approach</a:t>
            </a:r>
          </a:p>
        </p:txBody>
      </p:sp>
      <p:sp>
        <p:nvSpPr>
          <p:cNvPr id="4" name="Slide Number Placeholder 3">
            <a:extLst>
              <a:ext uri="{FF2B5EF4-FFF2-40B4-BE49-F238E27FC236}">
                <a16:creationId xmlns:a16="http://schemas.microsoft.com/office/drawing/2014/main" id="{0B699E95-A4BC-30DE-4D54-78B25C38FE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8" name="TextBox 7">
            <a:extLst>
              <a:ext uri="{FF2B5EF4-FFF2-40B4-BE49-F238E27FC236}">
                <a16:creationId xmlns:a16="http://schemas.microsoft.com/office/drawing/2014/main" id="{E056FAB7-33DE-3091-4531-D0DD5702B9CF}"/>
              </a:ext>
            </a:extLst>
          </p:cNvPr>
          <p:cNvSpPr txBox="1"/>
          <p:nvPr/>
        </p:nvSpPr>
        <p:spPr>
          <a:xfrm>
            <a:off x="1798320" y="3832031"/>
            <a:ext cx="3114676" cy="338554"/>
          </a:xfrm>
          <a:prstGeom prst="rect">
            <a:avLst/>
          </a:prstGeom>
          <a:noFill/>
        </p:spPr>
        <p:txBody>
          <a:bodyPr wrap="square">
            <a:spAutoFit/>
          </a:bodyPr>
          <a:lstStyle/>
          <a:p>
            <a:pPr algn="ctr"/>
            <a:r>
              <a:rPr lang="en-US" sz="1600" dirty="0">
                <a:latin typeface="Eras Medium ITC" panose="020B0602030504020804" pitchFamily="34" charset="0"/>
              </a:rPr>
              <a:t>0.759 → Final Cost: 0.145</a:t>
            </a:r>
          </a:p>
        </p:txBody>
      </p:sp>
      <p:pic>
        <p:nvPicPr>
          <p:cNvPr id="10" name="Picture 9" descr="A graph with a line and a point&#10;&#10;AI-generated content may be incorrect.">
            <a:extLst>
              <a:ext uri="{FF2B5EF4-FFF2-40B4-BE49-F238E27FC236}">
                <a16:creationId xmlns:a16="http://schemas.microsoft.com/office/drawing/2014/main" id="{915CB3BA-6E0A-10AA-1B1B-3BDECD9561DE}"/>
              </a:ext>
            </a:extLst>
          </p:cNvPr>
          <p:cNvPicPr>
            <a:picLocks noChangeAspect="1"/>
          </p:cNvPicPr>
          <p:nvPr/>
        </p:nvPicPr>
        <p:blipFill>
          <a:blip r:embed="rId7" cstate="screen">
            <a:extLst>
              <a:ext uri="{28A0092B-C50C-407E-A947-70E740481C1C}">
                <a14:useLocalDpi xmlns:a14="http://schemas.microsoft.com/office/drawing/2010/main"/>
              </a:ext>
            </a:extLst>
          </a:blip>
          <a:srcRect t="4895" b="579"/>
          <a:stretch>
            <a:fillRect/>
          </a:stretch>
        </p:blipFill>
        <p:spPr>
          <a:xfrm>
            <a:off x="2254880" y="1656881"/>
            <a:ext cx="2078764" cy="1987974"/>
          </a:xfrm>
          <a:prstGeom prst="rect">
            <a:avLst/>
          </a:prstGeom>
        </p:spPr>
      </p:pic>
      <p:pic>
        <p:nvPicPr>
          <p:cNvPr id="11" name="PoCresults">
            <a:hlinkClick r:id="" action="ppaction://media"/>
            <a:extLst>
              <a:ext uri="{FF2B5EF4-FFF2-40B4-BE49-F238E27FC236}">
                <a16:creationId xmlns:a16="http://schemas.microsoft.com/office/drawing/2014/main" id="{227F8989-A1EB-607F-4332-F6B2DC279F1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51492" y="0"/>
            <a:ext cx="609600" cy="609600"/>
          </a:xfrm>
          <a:prstGeom prst="rect">
            <a:avLst/>
          </a:prstGeom>
        </p:spPr>
      </p:pic>
    </p:spTree>
    <p:extLst>
      <p:ext uri="{BB962C8B-B14F-4D97-AF65-F5344CB8AC3E}">
        <p14:creationId xmlns:p14="http://schemas.microsoft.com/office/powerpoint/2010/main" val="2165437267"/>
      </p:ext>
    </p:extLst>
  </p:cSld>
  <p:clrMapOvr>
    <a:masterClrMapping/>
  </p:clrMapOvr>
  <mc:AlternateContent xmlns:mc="http://schemas.openxmlformats.org/markup-compatibility/2006" xmlns:p15="http://schemas.microsoft.com/office/powerpoint/2012/main">
    <mc:Choice Requires="p15">
      <p:transition advTm="15174">
        <p15:prstTrans prst="peelOff"/>
      </p:transition>
    </mc:Choice>
    <mc:Fallback xmlns="">
      <p:transition advTm="151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0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E1A1-2720-E4A6-59A7-4BCDFD87CEFA}"/>
              </a:ext>
            </a:extLst>
          </p:cNvPr>
          <p:cNvSpPr>
            <a:spLocks noGrp="1"/>
          </p:cNvSpPr>
          <p:nvPr>
            <p:ph type="ctrTitle"/>
          </p:nvPr>
        </p:nvSpPr>
        <p:spPr/>
        <p:txBody>
          <a:bodyPr/>
          <a:lstStyle/>
          <a:p>
            <a:r>
              <a:rPr lang="en-US" dirty="0"/>
              <a:t>Minimum Viable Product (MVP) Enhancements</a:t>
            </a:r>
          </a:p>
        </p:txBody>
      </p:sp>
      <p:pic>
        <p:nvPicPr>
          <p:cNvPr id="3" name="tx-MVP">
            <a:hlinkClick r:id="" action="ppaction://media"/>
            <a:extLst>
              <a:ext uri="{FF2B5EF4-FFF2-40B4-BE49-F238E27FC236}">
                <a16:creationId xmlns:a16="http://schemas.microsoft.com/office/drawing/2014/main" id="{D3BCC9AE-55DF-1C57-154C-7E8FBC2C17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139047"/>
            <a:ext cx="609600" cy="609600"/>
          </a:xfrm>
          <a:prstGeom prst="rect">
            <a:avLst/>
          </a:prstGeom>
        </p:spPr>
      </p:pic>
    </p:spTree>
    <p:extLst>
      <p:ext uri="{BB962C8B-B14F-4D97-AF65-F5344CB8AC3E}">
        <p14:creationId xmlns:p14="http://schemas.microsoft.com/office/powerpoint/2010/main" val="2497677003"/>
      </p:ext>
    </p:extLst>
  </p:cSld>
  <p:clrMapOvr>
    <a:masterClrMapping/>
  </p:clrMapOvr>
  <mc:AlternateContent xmlns:mc="http://schemas.openxmlformats.org/markup-compatibility/2006" xmlns:p15="http://schemas.microsoft.com/office/powerpoint/2012/main">
    <mc:Choice Requires="p15">
      <p:transition advTm="7786">
        <p15:prstTrans prst="peelOff"/>
      </p:transition>
    </mc:Choice>
    <mc:Fallback xmlns="">
      <p:transition advTm="77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2992B-2862-A8B0-4477-B2B25032F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2ED08-09F8-3DD0-BE8F-91BD47E1ADFC}"/>
              </a:ext>
            </a:extLst>
          </p:cNvPr>
          <p:cNvSpPr>
            <a:spLocks noGrp="1"/>
          </p:cNvSpPr>
          <p:nvPr>
            <p:ph type="title"/>
          </p:nvPr>
        </p:nvSpPr>
        <p:spPr>
          <a:xfrm>
            <a:off x="814275" y="392575"/>
            <a:ext cx="7596300" cy="766200"/>
          </a:xfrm>
        </p:spPr>
        <p:txBody>
          <a:bodyPr/>
          <a:lstStyle/>
          <a:p>
            <a:r>
              <a:rPr lang="en-US" dirty="0"/>
              <a:t>Expanding Optimization</a:t>
            </a:r>
          </a:p>
        </p:txBody>
      </p:sp>
      <p:sp>
        <p:nvSpPr>
          <p:cNvPr id="3" name="Text Placeholder 2">
            <a:extLst>
              <a:ext uri="{FF2B5EF4-FFF2-40B4-BE49-F238E27FC236}">
                <a16:creationId xmlns:a16="http://schemas.microsoft.com/office/drawing/2014/main" id="{7F445557-EA55-E203-3892-FD070E223F74}"/>
              </a:ext>
            </a:extLst>
          </p:cNvPr>
          <p:cNvSpPr>
            <a:spLocks noGrp="1"/>
          </p:cNvSpPr>
          <p:nvPr>
            <p:ph type="body" idx="1"/>
          </p:nvPr>
        </p:nvSpPr>
        <p:spPr>
          <a:xfrm>
            <a:off x="814274" y="1327350"/>
            <a:ext cx="8329725" cy="2910695"/>
          </a:xfrm>
          <a:noFill/>
          <a:ln>
            <a:noFill/>
          </a:ln>
        </p:spPr>
        <p:txBody>
          <a:bodyPr spcFirstLastPara="1" wrap="square" lIns="91425" tIns="91425" rIns="91425" bIns="91425" anchor="ctr" anchorCtr="0"/>
          <a:lstStyle/>
          <a:p>
            <a:r>
              <a:rPr lang="en-US" dirty="0"/>
              <a:t>Scaled up to optimize 1,000 target positions</a:t>
            </a:r>
          </a:p>
          <a:p>
            <a:r>
              <a:rPr lang="en-US" dirty="0"/>
              <a:t>Evaluated performance across a grid</a:t>
            </a:r>
          </a:p>
          <a:p>
            <a:r>
              <a:rPr lang="en-US" dirty="0"/>
              <a:t>Revealed weaknesses in fixed learning setup</a:t>
            </a:r>
          </a:p>
          <a:p>
            <a:r>
              <a:rPr lang="en-US" dirty="0"/>
              <a:t>Created foundation for further model refinement</a:t>
            </a:r>
          </a:p>
        </p:txBody>
      </p:sp>
      <p:sp>
        <p:nvSpPr>
          <p:cNvPr id="4" name="Slide Number Placeholder 3">
            <a:extLst>
              <a:ext uri="{FF2B5EF4-FFF2-40B4-BE49-F238E27FC236}">
                <a16:creationId xmlns:a16="http://schemas.microsoft.com/office/drawing/2014/main" id="{5628C8D4-4054-E45D-FEBE-451F3C0B8D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533259788"/>
      </p:ext>
    </p:extLst>
  </p:cSld>
  <p:clrMapOvr>
    <a:masterClrMapping/>
  </p:clrMapOvr>
  <mc:AlternateContent xmlns:mc="http://schemas.openxmlformats.org/markup-compatibility/2006" xmlns:p15="http://schemas.microsoft.com/office/powerpoint/2012/main">
    <mc:Choice Requires="p15">
      <p:transition advClick="0" advTm="5000">
        <p15:prstTrans prst="peelOff"/>
      </p:transition>
    </mc:Choice>
    <mc:Fallback xmlns="">
      <p:transition advClick="0"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A98AF-06C7-6F3C-4C02-78F4151F8F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5623A-EC54-4C79-2DFF-528FC5271507}"/>
              </a:ext>
            </a:extLst>
          </p:cNvPr>
          <p:cNvSpPr>
            <a:spLocks noGrp="1"/>
          </p:cNvSpPr>
          <p:nvPr>
            <p:ph type="title"/>
          </p:nvPr>
        </p:nvSpPr>
        <p:spPr/>
        <p:txBody>
          <a:bodyPr/>
          <a:lstStyle/>
          <a:p>
            <a:r>
              <a:rPr lang="en-US" dirty="0">
                <a:latin typeface="Eras Bold ITC"/>
              </a:rPr>
              <a:t>Optimization Upgrades</a:t>
            </a:r>
          </a:p>
        </p:txBody>
      </p:sp>
      <p:sp>
        <p:nvSpPr>
          <p:cNvPr id="5" name="Text Placeholder 4">
            <a:extLst>
              <a:ext uri="{FF2B5EF4-FFF2-40B4-BE49-F238E27FC236}">
                <a16:creationId xmlns:a16="http://schemas.microsoft.com/office/drawing/2014/main" id="{7CDC9AF4-FD76-B855-2375-2395AC2D4DA8}"/>
              </a:ext>
            </a:extLst>
          </p:cNvPr>
          <p:cNvSpPr>
            <a:spLocks noGrp="1"/>
          </p:cNvSpPr>
          <p:nvPr>
            <p:ph type="body" idx="1"/>
          </p:nvPr>
        </p:nvSpPr>
        <p:spPr>
          <a:xfrm>
            <a:off x="814274" y="1327350"/>
            <a:ext cx="8329726" cy="2886841"/>
          </a:xfrm>
        </p:spPr>
        <p:txBody>
          <a:bodyPr/>
          <a:lstStyle/>
          <a:p>
            <a:r>
              <a:rPr lang="en-US" dirty="0"/>
              <a:t>Added learning rate decay</a:t>
            </a:r>
          </a:p>
          <a:p>
            <a:r>
              <a:rPr lang="en-US" dirty="0"/>
              <a:t>Explored λ values: 0.01, 0.1, 1.0</a:t>
            </a:r>
          </a:p>
          <a:p>
            <a:r>
              <a:rPr lang="en-US" dirty="0"/>
              <a:t>Implemented convergence threshold</a:t>
            </a:r>
          </a:p>
          <a:p>
            <a:r>
              <a:rPr lang="en-US" dirty="0"/>
              <a:t>Penalty on angle change between iterations</a:t>
            </a:r>
            <a:br>
              <a:rPr lang="en-US" dirty="0"/>
            </a:br>
            <a:r>
              <a:rPr lang="en-US" sz="2400" i="1" dirty="0"/>
              <a:t>(optional)</a:t>
            </a:r>
            <a:endParaRPr lang="en-US" i="1" dirty="0"/>
          </a:p>
        </p:txBody>
      </p:sp>
      <p:sp>
        <p:nvSpPr>
          <p:cNvPr id="4" name="Slide Number Placeholder 3">
            <a:extLst>
              <a:ext uri="{FF2B5EF4-FFF2-40B4-BE49-F238E27FC236}">
                <a16:creationId xmlns:a16="http://schemas.microsoft.com/office/drawing/2014/main" id="{F05FC33F-7AE0-DBED-0E65-2CE37B96D5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503708532"/>
      </p:ext>
    </p:extLst>
  </p:cSld>
  <p:clrMapOvr>
    <a:masterClrMapping/>
  </p:clrMapOvr>
  <mc:AlternateContent xmlns:mc="http://schemas.openxmlformats.org/markup-compatibility/2006" xmlns:p15="http://schemas.microsoft.com/office/powerpoint/2012/main">
    <mc:Choice Requires="p15">
      <p:transition advClick="0" advTm="5000">
        <p15:prstTrans prst="peelOff"/>
      </p:transition>
    </mc:Choice>
    <mc:Fallback xmlns="">
      <p:transition advClick="0"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24C1-3343-5DC9-05DA-2495C150D189}"/>
              </a:ext>
            </a:extLst>
          </p:cNvPr>
          <p:cNvSpPr>
            <a:spLocks noGrp="1"/>
          </p:cNvSpPr>
          <p:nvPr>
            <p:ph type="title"/>
          </p:nvPr>
        </p:nvSpPr>
        <p:spPr>
          <a:xfrm>
            <a:off x="814274" y="392575"/>
            <a:ext cx="8210455" cy="766200"/>
          </a:xfrm>
        </p:spPr>
        <p:txBody>
          <a:bodyPr/>
          <a:lstStyle/>
          <a:p>
            <a:r>
              <a:rPr lang="en-US" dirty="0"/>
              <a:t>Stretch Goal: Supervised Learning</a:t>
            </a:r>
          </a:p>
        </p:txBody>
      </p:sp>
      <p:sp>
        <p:nvSpPr>
          <p:cNvPr id="3" name="Text Placeholder 2">
            <a:extLst>
              <a:ext uri="{FF2B5EF4-FFF2-40B4-BE49-F238E27FC236}">
                <a16:creationId xmlns:a16="http://schemas.microsoft.com/office/drawing/2014/main" id="{812F3B91-274E-BA13-8F1E-402ECD7B09AD}"/>
              </a:ext>
            </a:extLst>
          </p:cNvPr>
          <p:cNvSpPr>
            <a:spLocks noGrp="1"/>
          </p:cNvSpPr>
          <p:nvPr>
            <p:ph type="body" idx="1"/>
          </p:nvPr>
        </p:nvSpPr>
        <p:spPr>
          <a:xfrm>
            <a:off x="814274" y="1327350"/>
            <a:ext cx="7307325" cy="2862987"/>
          </a:xfrm>
        </p:spPr>
        <p:txBody>
          <a:bodyPr/>
          <a:lstStyle/>
          <a:p>
            <a:r>
              <a:rPr lang="en-US" dirty="0"/>
              <a:t>Trained regression model on optimized (</a:t>
            </a:r>
            <a:r>
              <a:rPr lang="el-GR" dirty="0"/>
              <a:t>θ₁, θ₂) </a:t>
            </a:r>
            <a:r>
              <a:rPr lang="en-US" dirty="0"/>
              <a:t>from grid</a:t>
            </a:r>
          </a:p>
          <a:p>
            <a:r>
              <a:rPr lang="en-US" dirty="0"/>
              <a:t>Input: (x, y), Output: predicted joint angles</a:t>
            </a:r>
          </a:p>
          <a:p>
            <a:r>
              <a:rPr lang="en-US" dirty="0"/>
              <a:t>Bypass gradient descent at inference time</a:t>
            </a:r>
          </a:p>
          <a:p>
            <a:r>
              <a:rPr lang="en-US" dirty="0"/>
              <a:t>Demonstrates alternate control path</a:t>
            </a:r>
          </a:p>
        </p:txBody>
      </p:sp>
      <p:sp>
        <p:nvSpPr>
          <p:cNvPr id="4" name="Slide Number Placeholder 3">
            <a:extLst>
              <a:ext uri="{FF2B5EF4-FFF2-40B4-BE49-F238E27FC236}">
                <a16:creationId xmlns:a16="http://schemas.microsoft.com/office/drawing/2014/main" id="{E8F94DFF-5E84-2A0A-7886-DC551D59C5B6}"/>
              </a:ext>
            </a:extLst>
          </p:cNvPr>
          <p:cNvSpPr>
            <a:spLocks noGrp="1"/>
          </p:cNvSpPr>
          <p:nvPr>
            <p:ph type="sldNum" idx="12"/>
          </p:nvPr>
        </p:nvSpPr>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935884305"/>
      </p:ext>
    </p:extLst>
  </p:cSld>
  <p:clrMapOvr>
    <a:masterClrMapping/>
  </p:clrMapOvr>
  <p:transition advClick="0" advTm="5000">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C15CD-991D-C7B1-B4AA-B083B5590C46}"/>
              </a:ext>
            </a:extLst>
          </p:cNvPr>
          <p:cNvSpPr>
            <a:spLocks noGrp="1"/>
          </p:cNvSpPr>
          <p:nvPr>
            <p:ph type="title"/>
          </p:nvPr>
        </p:nvSpPr>
        <p:spPr/>
        <p:txBody>
          <a:bodyPr/>
          <a:lstStyle/>
          <a:p>
            <a:r>
              <a:rPr lang="en-US" dirty="0"/>
              <a:t>Comparative Results</a:t>
            </a:r>
            <a:endParaRPr lang="en-US" dirty="0">
              <a:highlight>
                <a:srgbClr val="FFFF00"/>
              </a:highlight>
            </a:endParaRPr>
          </a:p>
        </p:txBody>
      </p:sp>
      <p:sp>
        <p:nvSpPr>
          <p:cNvPr id="3" name="Text Placeholder 2">
            <a:extLst>
              <a:ext uri="{FF2B5EF4-FFF2-40B4-BE49-F238E27FC236}">
                <a16:creationId xmlns:a16="http://schemas.microsoft.com/office/drawing/2014/main" id="{D3A73CB4-3E0C-E39E-2460-87CD195E06A8}"/>
              </a:ext>
            </a:extLst>
          </p:cNvPr>
          <p:cNvSpPr>
            <a:spLocks noGrp="1"/>
          </p:cNvSpPr>
          <p:nvPr>
            <p:ph type="body" idx="1"/>
          </p:nvPr>
        </p:nvSpPr>
        <p:spPr>
          <a:xfrm>
            <a:off x="402337" y="1327350"/>
            <a:ext cx="8741664" cy="2894793"/>
          </a:xfrm>
        </p:spPr>
        <p:txBody>
          <a:bodyPr/>
          <a:lstStyle/>
          <a:p>
            <a:r>
              <a:rPr lang="en-US" dirty="0"/>
              <a:t>Cost heatmap: effectiveness of combined strategies</a:t>
            </a:r>
          </a:p>
          <a:p>
            <a:r>
              <a:rPr lang="en-US" dirty="0"/>
              <a:t>Best performance: λ = 0.1 + learning rate decay</a:t>
            </a:r>
          </a:p>
          <a:p>
            <a:r>
              <a:rPr lang="en-US" dirty="0"/>
              <a:t>Convergence: faster and smoother than TP02</a:t>
            </a:r>
          </a:p>
        </p:txBody>
      </p:sp>
      <p:sp>
        <p:nvSpPr>
          <p:cNvPr id="4" name="Slide Number Placeholder 3">
            <a:extLst>
              <a:ext uri="{FF2B5EF4-FFF2-40B4-BE49-F238E27FC236}">
                <a16:creationId xmlns:a16="http://schemas.microsoft.com/office/drawing/2014/main" id="{0D2420BC-6D3C-A923-BFE7-BE66D95FA577}"/>
              </a:ext>
            </a:extLst>
          </p:cNvPr>
          <p:cNvSpPr>
            <a:spLocks noGrp="1"/>
          </p:cNvSpPr>
          <p:nvPr>
            <p:ph type="sldNum"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4030734161"/>
      </p:ext>
    </p:extLst>
  </p:cSld>
  <p:clrMapOvr>
    <a:masterClrMapping/>
  </p:clrMapOvr>
  <p:transition advClick="0" advTm="5000">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80929-1414-1AA0-1E2B-D3B77D535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C37D9-8535-0F3A-8BC5-57651A69F8DA}"/>
              </a:ext>
            </a:extLst>
          </p:cNvPr>
          <p:cNvSpPr>
            <a:spLocks noGrp="1"/>
          </p:cNvSpPr>
          <p:nvPr>
            <p:ph type="title"/>
          </p:nvPr>
        </p:nvSpPr>
        <p:spPr/>
        <p:txBody>
          <a:bodyPr/>
          <a:lstStyle/>
          <a:p>
            <a:r>
              <a:rPr lang="en-US" dirty="0"/>
              <a:t>Lessons Learned</a:t>
            </a:r>
          </a:p>
        </p:txBody>
      </p:sp>
      <p:sp>
        <p:nvSpPr>
          <p:cNvPr id="3" name="Text Placeholder 2">
            <a:extLst>
              <a:ext uri="{FF2B5EF4-FFF2-40B4-BE49-F238E27FC236}">
                <a16:creationId xmlns:a16="http://schemas.microsoft.com/office/drawing/2014/main" id="{8C3BE36E-0842-9070-7707-A7D2B22C011F}"/>
              </a:ext>
            </a:extLst>
          </p:cNvPr>
          <p:cNvSpPr>
            <a:spLocks noGrp="1"/>
          </p:cNvSpPr>
          <p:nvPr>
            <p:ph type="body" idx="1"/>
          </p:nvPr>
        </p:nvSpPr>
        <p:spPr>
          <a:xfrm>
            <a:off x="387706" y="1327350"/>
            <a:ext cx="8756294" cy="2847085"/>
          </a:xfrm>
        </p:spPr>
        <p:txBody>
          <a:bodyPr/>
          <a:lstStyle/>
          <a:p>
            <a:r>
              <a:rPr lang="en-US" dirty="0"/>
              <a:t>Gradient descent: effective but sensitive to tuning</a:t>
            </a:r>
          </a:p>
          <a:p>
            <a:r>
              <a:rPr lang="en-US" dirty="0"/>
              <a:t>Modeling optimization: manually deepened understanding</a:t>
            </a:r>
          </a:p>
          <a:p>
            <a:r>
              <a:rPr lang="en-US" dirty="0"/>
              <a:t>Visualization: helped validate intuition</a:t>
            </a:r>
          </a:p>
        </p:txBody>
      </p:sp>
      <p:sp>
        <p:nvSpPr>
          <p:cNvPr id="4" name="Slide Number Placeholder 3">
            <a:extLst>
              <a:ext uri="{FF2B5EF4-FFF2-40B4-BE49-F238E27FC236}">
                <a16:creationId xmlns:a16="http://schemas.microsoft.com/office/drawing/2014/main" id="{D65A6A9A-3ACA-3319-F7DF-9359CEE7FD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302458277"/>
      </p:ext>
    </p:extLst>
  </p:cSld>
  <p:clrMapOvr>
    <a:masterClrMapping/>
  </p:clrMapOvr>
  <mc:AlternateContent xmlns:mc="http://schemas.openxmlformats.org/markup-compatibility/2006" xmlns:p15="http://schemas.microsoft.com/office/powerpoint/2012/main">
    <mc:Choice Requires="p15">
      <p:transition advClick="0" advTm="5000">
        <p15:prstTrans prst="peelOff"/>
      </p:transition>
    </mc:Choice>
    <mc:Fallback xmlns="">
      <p:transition advClick="0" advTm="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16AE-0715-0CF6-AF8E-3EA4F0282C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A6E41-BE81-E2F7-A310-97E13231BA49}"/>
              </a:ext>
            </a:extLst>
          </p:cNvPr>
          <p:cNvSpPr>
            <a:spLocks noGrp="1"/>
          </p:cNvSpPr>
          <p:nvPr>
            <p:ph type="title"/>
          </p:nvPr>
        </p:nvSpPr>
        <p:spPr/>
        <p:txBody>
          <a:bodyPr/>
          <a:lstStyle/>
          <a:p>
            <a:r>
              <a:rPr lang="en-US" dirty="0"/>
              <a:t>Future Work</a:t>
            </a:r>
          </a:p>
        </p:txBody>
      </p:sp>
      <p:sp>
        <p:nvSpPr>
          <p:cNvPr id="6" name="Text Placeholder 5">
            <a:extLst>
              <a:ext uri="{FF2B5EF4-FFF2-40B4-BE49-F238E27FC236}">
                <a16:creationId xmlns:a16="http://schemas.microsoft.com/office/drawing/2014/main" id="{CFE4C9F4-DCC8-289D-C1DC-BD59C43A0C7B}"/>
              </a:ext>
            </a:extLst>
          </p:cNvPr>
          <p:cNvSpPr>
            <a:spLocks noGrp="1"/>
          </p:cNvSpPr>
          <p:nvPr>
            <p:ph type="body" idx="1"/>
          </p:nvPr>
        </p:nvSpPr>
        <p:spPr>
          <a:xfrm>
            <a:off x="691763" y="1327350"/>
            <a:ext cx="8452237" cy="2536984"/>
          </a:xfrm>
        </p:spPr>
        <p:txBody>
          <a:bodyPr/>
          <a:lstStyle/>
          <a:p>
            <a:r>
              <a:rPr lang="en-US" dirty="0"/>
              <a:t>Scale to 3-joint arms</a:t>
            </a:r>
          </a:p>
          <a:p>
            <a:r>
              <a:rPr lang="en-US" dirty="0"/>
              <a:t>Explore neural nets vs regression</a:t>
            </a:r>
          </a:p>
          <a:p>
            <a:r>
              <a:rPr lang="en-US" dirty="0"/>
              <a:t>Compare performance on curved target paths</a:t>
            </a:r>
          </a:p>
          <a:p>
            <a:r>
              <a:rPr lang="en-US" dirty="0"/>
              <a:t>Deploy to a physics-based simulator like </a:t>
            </a:r>
            <a:r>
              <a:rPr lang="en-US" dirty="0" err="1"/>
              <a:t>MuJoCo</a:t>
            </a:r>
            <a:endParaRPr lang="en-US" dirty="0"/>
          </a:p>
        </p:txBody>
      </p:sp>
      <p:sp>
        <p:nvSpPr>
          <p:cNvPr id="4" name="Slide Number Placeholder 3">
            <a:extLst>
              <a:ext uri="{FF2B5EF4-FFF2-40B4-BE49-F238E27FC236}">
                <a16:creationId xmlns:a16="http://schemas.microsoft.com/office/drawing/2014/main" id="{4AAE892C-6E65-EDBF-9508-E5D0806B19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638158051"/>
      </p:ext>
    </p:extLst>
  </p:cSld>
  <p:clrMapOvr>
    <a:masterClrMapping/>
  </p:clrMapOvr>
  <mc:AlternateContent xmlns:mc="http://schemas.openxmlformats.org/markup-compatibility/2006" xmlns:p15="http://schemas.microsoft.com/office/powerpoint/2012/main">
    <mc:Choice Requires="p15">
      <p:transition advClick="0" advTm="5000">
        <p15:prstTrans prst="peelOff"/>
      </p:transition>
    </mc:Choice>
    <mc:Fallback xmlns="">
      <p:transition advClick="0"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Text Placeholder 2"/>
          <p:cNvSpPr>
            <a:spLocks noGrp="1"/>
          </p:cNvSpPr>
          <p:nvPr>
            <p:ph type="body" idx="1"/>
          </p:nvPr>
        </p:nvSpPr>
        <p:spPr>
          <a:xfrm>
            <a:off x="814274" y="1327350"/>
            <a:ext cx="7896173" cy="2913574"/>
          </a:xfrm>
        </p:spPr>
        <p:txBody>
          <a:bodyPr/>
          <a:lstStyle/>
          <a:p>
            <a:r>
              <a:rPr lang="en-US" sz="2400" dirty="0"/>
              <a:t>Problem &amp; Background</a:t>
            </a:r>
          </a:p>
          <a:p>
            <a:r>
              <a:rPr lang="en-US" sz="2400" dirty="0"/>
              <a:t>Mathematical Approach</a:t>
            </a:r>
          </a:p>
          <a:p>
            <a:r>
              <a:rPr lang="en-US" sz="2400" dirty="0"/>
              <a:t>Methodology</a:t>
            </a:r>
          </a:p>
          <a:p>
            <a:r>
              <a:rPr lang="en-US" sz="2400" dirty="0"/>
              <a:t>Proof of Concept (PoC)</a:t>
            </a:r>
          </a:p>
          <a:p>
            <a:r>
              <a:rPr lang="en-US" sz="2400" dirty="0"/>
              <a:t>Minimum Viable Product (MVP) Improvements</a:t>
            </a:r>
          </a:p>
          <a:p>
            <a:r>
              <a:rPr lang="en-US" sz="2400" dirty="0"/>
              <a:t>Results &amp; Lessons Learned</a:t>
            </a:r>
          </a:p>
          <a:p>
            <a:r>
              <a:rPr lang="en-US" sz="2400" dirty="0"/>
              <a:t>Future Potential</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5" name="Agenda">
            <a:hlinkClick r:id="" action="ppaction://media"/>
            <a:extLst>
              <a:ext uri="{FF2B5EF4-FFF2-40B4-BE49-F238E27FC236}">
                <a16:creationId xmlns:a16="http://schemas.microsoft.com/office/drawing/2014/main" id="{51D6B4F1-97F3-BD0D-A72E-7380E15895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95800" y="87775"/>
            <a:ext cx="609600" cy="609600"/>
          </a:xfrm>
          <a:prstGeom prst="rect">
            <a:avLst/>
          </a:prstGeom>
        </p:spPr>
      </p:pic>
    </p:spTree>
    <p:extLst>
      <p:ext uri="{BB962C8B-B14F-4D97-AF65-F5344CB8AC3E}">
        <p14:creationId xmlns:p14="http://schemas.microsoft.com/office/powerpoint/2010/main" val="2425647436"/>
      </p:ext>
    </p:extLst>
  </p:cSld>
  <p:clrMapOvr>
    <a:masterClrMapping/>
  </p:clrMapOvr>
  <mc:AlternateContent xmlns:mc="http://schemas.openxmlformats.org/markup-compatibility/2006" xmlns:p15="http://schemas.microsoft.com/office/powerpoint/2012/main">
    <mc:Choice Requires="p15">
      <p:transition advTm="17900">
        <p15:prstTrans prst="peelOff"/>
      </p:transition>
    </mc:Choice>
    <mc:Fallback xmlns="">
      <p:transition advTm="179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969" fill="hold"/>
                                        <p:tgtEl>
                                          <p:spTgt spid="5"/>
                                        </p:tgtEl>
                                      </p:cBhvr>
                                    </p:cmd>
                                  </p:childTnLst>
                                </p:cTn>
                              </p:par>
                              <p:par>
                                <p:cTn id="7" presetID="10" presetClass="entr" presetSubtype="0" fill="hold" grpId="0" nodeType="withEffect">
                                  <p:stCondLst>
                                    <p:cond delay="10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1000"/>
                                        <p:tgtEl>
                                          <p:spTgt spid="3">
                                            <p:txEl>
                                              <p:pRg st="0" end="0"/>
                                            </p:txEl>
                                          </p:spTgt>
                                        </p:tgtEl>
                                      </p:cBhvr>
                                    </p:animEffect>
                                  </p:childTnLst>
                                </p:cTn>
                              </p:par>
                              <p:par>
                                <p:cTn id="10" presetID="10" presetClass="entr" presetSubtype="0" fill="hold" grpId="0" nodeType="with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4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grpId="0" nodeType="withEffect">
                                  <p:stCondLst>
                                    <p:cond delay="575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par>
                                <p:cTn id="19" presetID="10" presetClass="entr" presetSubtype="0" fill="hold" grpId="0" nodeType="withEffect">
                                  <p:stCondLst>
                                    <p:cond delay="675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childTnLst>
                                </p:cTn>
                              </p:par>
                              <p:par>
                                <p:cTn id="22" presetID="10" presetClass="entr" presetSubtype="0" fill="hold" grpId="0" nodeType="withEffect">
                                  <p:stCondLst>
                                    <p:cond delay="110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childTnLst>
                                </p:cTn>
                              </p:par>
                              <p:par>
                                <p:cTn id="25" presetID="10" presetClass="entr" presetSubtype="0" fill="hold" grpId="0" nodeType="withEffect">
                                  <p:stCondLst>
                                    <p:cond delay="120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28"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1108-45A7-051E-878F-E1308575DDA0}"/>
              </a:ext>
            </a:extLst>
          </p:cNvPr>
          <p:cNvSpPr>
            <a:spLocks noGrp="1"/>
          </p:cNvSpPr>
          <p:nvPr>
            <p:ph type="title"/>
          </p:nvPr>
        </p:nvSpPr>
        <p:spPr/>
        <p:txBody>
          <a:bodyPr/>
          <a:lstStyle/>
          <a:p>
            <a:r>
              <a:rPr lang="en-US"/>
              <a:t>Thank you!</a:t>
            </a:r>
          </a:p>
        </p:txBody>
      </p:sp>
      <p:sp>
        <p:nvSpPr>
          <p:cNvPr id="4" name="Slide Number Placeholder 3">
            <a:extLst>
              <a:ext uri="{FF2B5EF4-FFF2-40B4-BE49-F238E27FC236}">
                <a16:creationId xmlns:a16="http://schemas.microsoft.com/office/drawing/2014/main" id="{159CD204-205D-9D0B-2F3E-1CE08A8A59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10" name="TextBox 9">
            <a:extLst>
              <a:ext uri="{FF2B5EF4-FFF2-40B4-BE49-F238E27FC236}">
                <a16:creationId xmlns:a16="http://schemas.microsoft.com/office/drawing/2014/main" id="{73BADE99-3B06-EA26-CEB2-9FCF461D0F7C}"/>
              </a:ext>
            </a:extLst>
          </p:cNvPr>
          <p:cNvSpPr txBox="1"/>
          <p:nvPr/>
        </p:nvSpPr>
        <p:spPr>
          <a:xfrm>
            <a:off x="6053421" y="4054739"/>
            <a:ext cx="1463040" cy="523220"/>
          </a:xfrm>
          <a:prstGeom prst="rect">
            <a:avLst/>
          </a:prstGeom>
          <a:noFill/>
        </p:spPr>
        <p:txBody>
          <a:bodyPr wrap="square">
            <a:spAutoFit/>
          </a:bodyPr>
          <a:lstStyle/>
          <a:p>
            <a:pPr marL="76200" indent="0" algn="ctr">
              <a:buNone/>
            </a:pPr>
            <a:r>
              <a:rPr lang="en-US" sz="1400" dirty="0">
                <a:solidFill>
                  <a:schemeClr val="tx1"/>
                </a:solidFill>
                <a:latin typeface="Eras Medium ITC" panose="020B0602030504020804" pitchFamily="34" charset="0"/>
              </a:rPr>
              <a:t>Verónica Elze</a:t>
            </a:r>
          </a:p>
          <a:p>
            <a:pPr marL="76200" indent="0" algn="ctr">
              <a:buNone/>
            </a:pPr>
            <a:r>
              <a:rPr lang="en-US" sz="1400" dirty="0">
                <a:solidFill>
                  <a:schemeClr val="tx1"/>
                </a:solidFill>
                <a:latin typeface="Eras Medium ITC" panose="020B0602030504020804" pitchFamily="34" charset="0"/>
              </a:rPr>
              <a:t>MS of AI</a:t>
            </a:r>
          </a:p>
        </p:txBody>
      </p:sp>
      <p:sp>
        <p:nvSpPr>
          <p:cNvPr id="16" name="TextBox 15">
            <a:extLst>
              <a:ext uri="{FF2B5EF4-FFF2-40B4-BE49-F238E27FC236}">
                <a16:creationId xmlns:a16="http://schemas.microsoft.com/office/drawing/2014/main" id="{10F44381-0CCB-4F4B-4CD4-94746350CE1A}"/>
              </a:ext>
            </a:extLst>
          </p:cNvPr>
          <p:cNvSpPr txBox="1"/>
          <p:nvPr/>
        </p:nvSpPr>
        <p:spPr>
          <a:xfrm>
            <a:off x="1627326" y="4054739"/>
            <a:ext cx="1463040" cy="523220"/>
          </a:xfrm>
          <a:prstGeom prst="rect">
            <a:avLst/>
          </a:prstGeom>
          <a:noFill/>
        </p:spPr>
        <p:txBody>
          <a:bodyPr wrap="square" lIns="91440" tIns="45720" rIns="91440" bIns="45720" anchor="t">
            <a:spAutoFit/>
          </a:bodyPr>
          <a:lstStyle/>
          <a:p>
            <a:pPr marL="76200" algn="ctr"/>
            <a:r>
              <a:rPr lang="en-US" dirty="0">
                <a:solidFill>
                  <a:schemeClr val="tx1"/>
                </a:solidFill>
                <a:latin typeface="Eras Medium ITC"/>
              </a:rPr>
              <a:t>Sumit Chahar</a:t>
            </a:r>
            <a:endParaRPr lang="en-US" sz="1400" dirty="0">
              <a:solidFill>
                <a:schemeClr val="tx1"/>
              </a:solidFill>
              <a:latin typeface="Eras Medium ITC" panose="020B0602030504020804" pitchFamily="34" charset="0"/>
            </a:endParaRPr>
          </a:p>
          <a:p>
            <a:pPr marL="76200" algn="ctr"/>
            <a:r>
              <a:rPr lang="en-US" sz="1400" dirty="0">
                <a:solidFill>
                  <a:schemeClr val="tx1"/>
                </a:solidFill>
                <a:latin typeface="Eras Medium ITC"/>
              </a:rPr>
              <a:t>MS </a:t>
            </a:r>
            <a:r>
              <a:rPr lang="en-US" dirty="0">
                <a:solidFill>
                  <a:schemeClr val="tx1"/>
                </a:solidFill>
                <a:latin typeface="Eras Medium ITC"/>
              </a:rPr>
              <a:t>of DS</a:t>
            </a:r>
            <a:endParaRPr lang="en-US" sz="1400" dirty="0">
              <a:solidFill>
                <a:schemeClr val="tx1"/>
              </a:solidFill>
              <a:latin typeface="Eras Medium ITC"/>
            </a:endParaRPr>
          </a:p>
        </p:txBody>
      </p:sp>
      <p:pic>
        <p:nvPicPr>
          <p:cNvPr id="3" name="Picture 16" descr="Image result for city university of seattle logo">
            <a:extLst>
              <a:ext uri="{FF2B5EF4-FFF2-40B4-BE49-F238E27FC236}">
                <a16:creationId xmlns:a16="http://schemas.microsoft.com/office/drawing/2014/main" id="{9B4FC284-2F08-6F90-657F-FE0DC4EB8D98}"/>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20" y="4248785"/>
            <a:ext cx="915968" cy="9159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White and black robot hands">
            <a:extLst>
              <a:ext uri="{FF2B5EF4-FFF2-40B4-BE49-F238E27FC236}">
                <a16:creationId xmlns:a16="http://schemas.microsoft.com/office/drawing/2014/main" id="{525E993F-9C1D-3CB5-C680-B23839C84390}"/>
              </a:ext>
            </a:extLst>
          </p:cNvPr>
          <p:cNvPicPr>
            <a:picLocks noChangeAspect="1"/>
          </p:cNvPicPr>
          <p:nvPr/>
        </p:nvPicPr>
        <p:blipFill>
          <a:blip r:embed="rId4" cstate="screen">
            <a:duotone>
              <a:schemeClr val="bg2">
                <a:shade val="45000"/>
                <a:satMod val="135000"/>
              </a:schemeClr>
              <a:prstClr val="white"/>
            </a:duotone>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7989" y="1336320"/>
            <a:ext cx="9136011" cy="2408819"/>
          </a:xfrm>
          <a:prstGeom prst="rect">
            <a:avLst/>
          </a:prstGeom>
        </p:spPr>
      </p:pic>
      <p:pic>
        <p:nvPicPr>
          <p:cNvPr id="9" name="Picture 8" descr="Profile photo of Sumit Chahar">
            <a:extLst>
              <a:ext uri="{FF2B5EF4-FFF2-40B4-BE49-F238E27FC236}">
                <a16:creationId xmlns:a16="http://schemas.microsoft.com/office/drawing/2014/main" id="{7498FDE8-84AE-D002-961B-5B3796267F70}"/>
              </a:ext>
            </a:extLst>
          </p:cNvPr>
          <p:cNvPicPr>
            <a:picLocks noChangeAspect="1" noChangeArrowheads="1"/>
          </p:cNvPicPr>
          <p:nvPr/>
        </p:nvPicPr>
        <p:blipFill rotWithShape="1">
          <a:blip r:embed="rId6" cstate="screen">
            <a:grayscl/>
            <a:extLst>
              <a:ext uri="{BEBA8EAE-BF5A-486C-A8C5-ECC9F3942E4B}">
                <a14:imgProps xmlns:a14="http://schemas.microsoft.com/office/drawing/2010/main">
                  <a14:imgLayer r:embed="rId7">
                    <a14:imgEffect>
                      <a14:backgroundRemoval t="9937" b="100000" l="6026" r="98305">
                        <a14:foregroundMark x1="37853" y1="84778" x2="34652" y2="95349"/>
                        <a14:foregroundMark x1="53484" y1="82664" x2="25235" y2="82875"/>
                        <a14:foregroundMark x1="25235" y1="82875" x2="38041" y2="99789"/>
                        <a14:foregroundMark x1="72128" y1="76533" x2="81544" y2="99789"/>
                        <a14:foregroundMark x1="72128" y1="76533" x2="48588" y2="85201"/>
                        <a14:foregroundMark x1="24105" y1="83087" x2="24105" y2="85624"/>
                        <a14:foregroundMark x1="42373" y1="98309" x2="32015" y2="99789"/>
                        <a14:foregroundMark x1="40866" y1="99154" x2="35782" y2="99789"/>
                        <a14:foregroundMark x1="41055" y1="99154" x2="41431" y2="99154"/>
                        <a14:foregroundMark x1="15066" y1="92600" x2="9981" y2="99789"/>
                        <a14:foregroundMark x1="75895" y1="86047" x2="88889" y2="99789"/>
                        <a14:foregroundMark x1="94727" y1="96617" x2="95857" y2="99789"/>
                        <a14:foregroundMark x1="37100" y1="74207" x2="37100" y2="74207"/>
                        <a14:foregroundMark x1="38230" y1="74419" x2="38230" y2="74419"/>
                        <a14:foregroundMark x1="38983" y1="18816" x2="34087" y2="23044"/>
                        <a14:foregroundMark x1="34463" y1="20930" x2="34087" y2="22199"/>
                        <a14:foregroundMark x1="32957" y1="23044" x2="32957" y2="23044"/>
                        <a14:foregroundMark x1="31827" y1="23890" x2="35028" y2="21987"/>
                        <a14:foregroundMark x1="38041" y1="73996" x2="38041" y2="73996"/>
                        <a14:foregroundMark x1="38795" y1="73996" x2="37853" y2="73996"/>
                        <a14:foregroundMark x1="38041" y1="73996" x2="38041" y2="73996"/>
                        <a14:foregroundMark x1="39360" y1="73573" x2="38230" y2="74207"/>
                        <a14:foregroundMark x1="39736" y1="73996" x2="38041" y2="73996"/>
                        <a14:foregroundMark x1="38041" y1="73784" x2="38041" y2="73784"/>
                        <a14:foregroundMark x1="98305" y1="99789" x2="98305" y2="99789"/>
                        <a14:foregroundMark x1="67985" y1="47357" x2="67985" y2="47357"/>
                        <a14:foregroundMark x1="74388" y1="77167" x2="78154" y2="79493"/>
                        <a14:backgroundMark x1="80414" y1="42706" x2="92467" y2="63002"/>
                        <a14:backgroundMark x1="20527" y1="60677" x2="7721" y2="71247"/>
                        <a14:backgroundMark x1="35028" y1="65539" x2="27684" y2="65539"/>
                        <a14:backgroundMark x1="66478" y1="69133" x2="66478" y2="69133"/>
                        <a14:backgroundMark x1="65913" y1="71670" x2="65913" y2="71670"/>
                        <a14:backgroundMark x1="22034" y1="80761" x2="22034" y2="80761"/>
                        <a14:backgroundMark x1="36158" y1="60888" x2="36158" y2="60888"/>
                        <a14:backgroundMark x1="35970" y1="60677" x2="36347" y2="63002"/>
                        <a14:backgroundMark x1="36347" y1="60677" x2="36347" y2="60677"/>
                        <a14:backgroundMark x1="36347" y1="61099" x2="36158" y2="60254"/>
                        <a14:backgroundMark x1="20339" y1="80338" x2="20339" y2="80338"/>
                        <a14:backgroundMark x1="92090" y1="86892" x2="92090" y2="86892"/>
                        <a14:backgroundMark x1="91902" y1="86469" x2="91902" y2="86469"/>
                        <a14:backgroundMark x1="85311" y1="82875" x2="85311" y2="82875"/>
                        <a14:backgroundMark x1="14501" y1="81818" x2="14501" y2="81818"/>
                        <a14:backgroundMark x1="19962" y1="83087" x2="19962" y2="83087"/>
                      </a14:backgroundRemoval>
                    </a14:imgEffect>
                  </a14:imgLayer>
                </a14:imgProps>
              </a:ext>
              <a:ext uri="{28A0092B-C50C-407E-A947-70E740481C1C}">
                <a14:useLocalDpi xmlns:a14="http://schemas.microsoft.com/office/drawing/2010/main"/>
              </a:ext>
            </a:extLst>
          </a:blip>
          <a:srcRect/>
          <a:stretch>
            <a:fillRect/>
          </a:stretch>
        </p:blipFill>
        <p:spPr bwMode="auto">
          <a:xfrm>
            <a:off x="2533695" y="3493389"/>
            <a:ext cx="179222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erson wearing glasses and smiling&#10;&#10;AI-generated content may be incorrect.">
            <a:extLst>
              <a:ext uri="{FF2B5EF4-FFF2-40B4-BE49-F238E27FC236}">
                <a16:creationId xmlns:a16="http://schemas.microsoft.com/office/drawing/2014/main" id="{DA2712A7-BBD8-92DC-69C0-3BEEEAE5E4C4}"/>
              </a:ext>
            </a:extLst>
          </p:cNvPr>
          <p:cNvPicPr>
            <a:picLocks noChangeAspect="1"/>
          </p:cNvPicPr>
          <p:nvPr/>
        </p:nvPicPr>
        <p:blipFill>
          <a:blip r:embed="rId8" cstate="screen">
            <a:grayscl/>
            <a:extLst>
              <a:ext uri="{BEBA8EAE-BF5A-486C-A8C5-ECC9F3942E4B}">
                <a14:imgProps xmlns:a14="http://schemas.microsoft.com/office/drawing/2010/main">
                  <a14:imgLayer r:embed="rId9">
                    <a14:imgEffect>
                      <a14:backgroundRemoval t="9392" b="98480" l="9795" r="95302">
                        <a14:foregroundMark x1="22089" y1="77959" x2="22089" y2="77959"/>
                        <a14:foregroundMark x1="13593" y1="97068" x2="64068" y2="95657"/>
                        <a14:foregroundMark x1="64068" y1="95657" x2="65117" y2="95223"/>
                        <a14:foregroundMark x1="44728" y1="74647" x2="63668" y2="95223"/>
                        <a14:foregroundMark x1="63668" y1="95223" x2="63918" y2="94463"/>
                        <a14:foregroundMark x1="64718" y1="53257" x2="47676" y2="86374"/>
                        <a14:foregroundMark x1="64718" y1="63681" x2="59770" y2="98534"/>
                        <a14:foregroundMark x1="59770" y1="98534" x2="59920" y2="98534"/>
                        <a14:foregroundMark x1="75762" y1="75081" x2="92304" y2="92725"/>
                        <a14:foregroundMark x1="95352" y1="97503" x2="95352" y2="97503"/>
                        <a14:foregroundMark x1="49125" y1="9392" x2="49125" y2="9392"/>
                        <a14:foregroundMark x1="85057" y1="79207" x2="85507" y2="80347"/>
                        <a14:foregroundMark x1="81309" y1="76602" x2="93603" y2="96471"/>
                        <a14:backgroundMark x1="76962" y1="63789" x2="76962" y2="63789"/>
                        <a14:backgroundMark x1="75762" y1="61944" x2="75762" y2="61944"/>
                        <a14:backgroundMark x1="27936" y1="47883" x2="27936" y2="47883"/>
                        <a14:backgroundMark x1="28736" y1="47611" x2="28736" y2="47611"/>
                        <a14:backgroundMark x1="78011" y1="56732" x2="78011" y2="56732"/>
                        <a14:backgroundMark x1="76162" y1="61944" x2="76162" y2="61944"/>
                        <a14:backgroundMark x1="75362" y1="61781" x2="75362" y2="61781"/>
                        <a14:backgroundMark x1="68566" y1="26059" x2="68566" y2="26059"/>
                      </a14:backgroundRemoval>
                    </a14:imgEffect>
                    <a14:imgEffect>
                      <a14:sharpenSoften amount="-25000"/>
                    </a14:imgEffect>
                  </a14:imgLayer>
                </a14:imgProps>
              </a:ext>
              <a:ext uri="{28A0092B-C50C-407E-A947-70E740481C1C}">
                <a14:useLocalDpi xmlns:a14="http://schemas.microsoft.com/office/drawing/2010/main"/>
              </a:ext>
            </a:extLst>
          </a:blip>
          <a:stretch>
            <a:fillRect/>
          </a:stretch>
        </p:blipFill>
        <p:spPr>
          <a:xfrm>
            <a:off x="4780186" y="3497580"/>
            <a:ext cx="1787996" cy="1645920"/>
          </a:xfrm>
          <a:prstGeom prst="rect">
            <a:avLst/>
          </a:prstGeom>
        </p:spPr>
      </p:pic>
    </p:spTree>
    <p:extLst>
      <p:ext uri="{BB962C8B-B14F-4D97-AF65-F5344CB8AC3E}">
        <p14:creationId xmlns:p14="http://schemas.microsoft.com/office/powerpoint/2010/main" val="1224978362"/>
      </p:ext>
    </p:extLst>
  </p:cSld>
  <p:clrMapOvr>
    <a:masterClrMapping/>
  </p:clrMapOvr>
  <mc:AlternateContent xmlns:mc="http://schemas.openxmlformats.org/markup-compatibility/2006" xmlns:p15="http://schemas.microsoft.com/office/powerpoint/2012/main">
    <mc:Choice Requires="p15">
      <p:transition advClick="0" advTm="5000">
        <p15:prstTrans prst="peelOff"/>
      </p:transition>
    </mc:Choice>
    <mc:Fallback xmlns="">
      <p:transition advClick="0" advTm="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EB91C-0755-107D-F8BD-43C24B17E6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E07070-EF5A-6BF5-EA02-A36241A5116C}"/>
              </a:ext>
            </a:extLst>
          </p:cNvPr>
          <p:cNvSpPr>
            <a:spLocks noGrp="1"/>
          </p:cNvSpPr>
          <p:nvPr>
            <p:ph type="title"/>
          </p:nvPr>
        </p:nvSpPr>
        <p:spPr>
          <a:noFill/>
          <a:ln>
            <a:noFill/>
          </a:ln>
        </p:spPr>
        <p:txBody>
          <a:bodyPr spcFirstLastPara="1" wrap="square" lIns="91425" tIns="91425" rIns="91425" bIns="91425" anchor="ctr" anchorCtr="0"/>
          <a:lstStyle/>
          <a:p>
            <a:r>
              <a:rPr lang="en-US" dirty="0">
                <a:effectLst>
                  <a:outerShdw blurRad="50800" dist="38100" dir="5400000" algn="t" rotWithShape="0">
                    <a:prstClr val="black">
                      <a:alpha val="40000"/>
                    </a:prstClr>
                  </a:outerShdw>
                </a:effectLst>
                <a:latin typeface="Eras Bold ITC" panose="020B0907030504020204" pitchFamily="34" charset="0"/>
              </a:rPr>
              <a:t>Key References</a:t>
            </a:r>
          </a:p>
        </p:txBody>
      </p:sp>
      <p:sp>
        <p:nvSpPr>
          <p:cNvPr id="6" name="Text Placeholder 5">
            <a:extLst>
              <a:ext uri="{FF2B5EF4-FFF2-40B4-BE49-F238E27FC236}">
                <a16:creationId xmlns:a16="http://schemas.microsoft.com/office/drawing/2014/main" id="{775979D9-9C11-F438-24AB-163F57EBA396}"/>
              </a:ext>
            </a:extLst>
          </p:cNvPr>
          <p:cNvSpPr>
            <a:spLocks noGrp="1"/>
          </p:cNvSpPr>
          <p:nvPr>
            <p:ph type="body" idx="1"/>
          </p:nvPr>
        </p:nvSpPr>
        <p:spPr>
          <a:xfrm>
            <a:off x="814274" y="1327350"/>
            <a:ext cx="8291125" cy="3145500"/>
          </a:xfrm>
        </p:spPr>
        <p:txBody>
          <a:bodyPr/>
          <a:lstStyle/>
          <a:p>
            <a:r>
              <a:rPr lang="en-US" dirty="0"/>
              <a:t>Craig (2005), Carabin &amp; Scalera (2020), Sumit TP03, Verónica TP02</a:t>
            </a:r>
          </a:p>
          <a:p>
            <a:r>
              <a:rPr lang="en-US" dirty="0"/>
              <a:t>OpenAI Gym, Matplotlib, NumPy, D4RL, DeepMind Control Suite</a:t>
            </a:r>
          </a:p>
        </p:txBody>
      </p:sp>
      <p:sp>
        <p:nvSpPr>
          <p:cNvPr id="4" name="Slide Number Placeholder 3">
            <a:extLst>
              <a:ext uri="{FF2B5EF4-FFF2-40B4-BE49-F238E27FC236}">
                <a16:creationId xmlns:a16="http://schemas.microsoft.com/office/drawing/2014/main" id="{B0D6F068-5B75-807F-688E-4206011000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Eras Light ITC" panose="020B0402030504020804" pitchFamily="34" charset="0"/>
              </a:rPr>
              <a:t>21</a:t>
            </a:fld>
            <a:endParaRPr lang="en">
              <a:latin typeface="Eras Light ITC" panose="020B0402030504020804" pitchFamily="34" charset="0"/>
            </a:endParaRPr>
          </a:p>
        </p:txBody>
      </p:sp>
    </p:spTree>
    <p:extLst>
      <p:ext uri="{BB962C8B-B14F-4D97-AF65-F5344CB8AC3E}">
        <p14:creationId xmlns:p14="http://schemas.microsoft.com/office/powerpoint/2010/main" val="2290212218"/>
      </p:ext>
    </p:extLst>
  </p:cSld>
  <p:clrMapOvr>
    <a:masterClrMapping/>
  </p:clrMapOvr>
  <mc:AlternateContent xmlns:mc="http://schemas.openxmlformats.org/markup-compatibility/2006" xmlns:p15="http://schemas.microsoft.com/office/powerpoint/2012/main">
    <mc:Choice Requires="p15">
      <p:transition advClick="0" advTm="5000">
        <p15:prstTrans prst="peelOff"/>
      </p:transition>
    </mc:Choice>
    <mc:Fallback xmlns="">
      <p:transition advClick="0"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08D70-23B6-911F-151C-279ED908F633}"/>
              </a:ext>
            </a:extLst>
          </p:cNvPr>
          <p:cNvSpPr>
            <a:spLocks noGrp="1"/>
          </p:cNvSpPr>
          <p:nvPr>
            <p:ph type="title"/>
          </p:nvPr>
        </p:nvSpPr>
        <p:spPr>
          <a:xfrm>
            <a:off x="814274" y="392575"/>
            <a:ext cx="8012925" cy="766200"/>
          </a:xfrm>
        </p:spPr>
        <p:txBody>
          <a:bodyPr/>
          <a:lstStyle/>
          <a:p>
            <a:r>
              <a:rPr lang="en-US" dirty="0"/>
              <a:t>Problem Definition &amp; Importance</a:t>
            </a:r>
          </a:p>
        </p:txBody>
      </p:sp>
      <p:sp>
        <p:nvSpPr>
          <p:cNvPr id="4" name="Slide Number Placeholder 3">
            <a:extLst>
              <a:ext uri="{FF2B5EF4-FFF2-40B4-BE49-F238E27FC236}">
                <a16:creationId xmlns:a16="http://schemas.microsoft.com/office/drawing/2014/main" id="{E778366E-B0F3-8E11-5848-580663D897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5" name="Problem">
            <a:hlinkClick r:id="" action="ppaction://media"/>
            <a:extLst>
              <a:ext uri="{FF2B5EF4-FFF2-40B4-BE49-F238E27FC236}">
                <a16:creationId xmlns:a16="http://schemas.microsoft.com/office/drawing/2014/main" id="{79316491-EA10-89ED-942E-B191B0BB66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42020" y="0"/>
            <a:ext cx="609600" cy="609600"/>
          </a:xfrm>
          <a:prstGeom prst="rect">
            <a:avLst/>
          </a:prstGeom>
        </p:spPr>
      </p:pic>
      <p:pic>
        <p:nvPicPr>
          <p:cNvPr id="25" name="Picture 24" descr="Engineer programming robot in robotics research facility">
            <a:extLst>
              <a:ext uri="{FF2B5EF4-FFF2-40B4-BE49-F238E27FC236}">
                <a16:creationId xmlns:a16="http://schemas.microsoft.com/office/drawing/2014/main" id="{AEE79F63-3C4E-47DE-1572-D88A984306AF}"/>
              </a:ext>
            </a:extLst>
          </p:cNvPr>
          <p:cNvPicPr>
            <a:picLocks noGrp="1" noRot="1" noChangeAspect="1" noMove="1" noResize="1" noEditPoints="1" noAdjustHandles="1" noChangeArrowheads="1" noChangeShapeType="1" noCrop="1"/>
          </p:cNvPicPr>
          <p:nvPr/>
        </p:nvPicPr>
        <p:blipFill>
          <a:blip r:embed="rId6" cstate="screen">
            <a:alphaModFix amt="35000"/>
            <a:duotone>
              <a:schemeClr val="accent1">
                <a:shade val="45000"/>
                <a:satMod val="135000"/>
              </a:schemeClr>
              <a:prstClr val="white"/>
            </a:duotone>
            <a:extLst>
              <a:ext uri="{BEBA8EAE-BF5A-486C-A8C5-ECC9F3942E4B}">
                <a14:imgProps xmlns:a14="http://schemas.microsoft.com/office/drawing/2010/main">
                  <a14:imgLayer r:embed="rId7">
                    <a14:imgEffect>
                      <a14:sharpenSoften amount="25000"/>
                    </a14:imgEffect>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0" y="1327349"/>
            <a:ext cx="5440680" cy="3809661"/>
          </a:xfrm>
          <a:prstGeom prst="rect">
            <a:avLst/>
          </a:prstGeom>
        </p:spPr>
      </p:pic>
      <p:sp>
        <p:nvSpPr>
          <p:cNvPr id="3" name="Text Placeholder 2">
            <a:extLst>
              <a:ext uri="{FF2B5EF4-FFF2-40B4-BE49-F238E27FC236}">
                <a16:creationId xmlns:a16="http://schemas.microsoft.com/office/drawing/2014/main" id="{BD7361E7-9EF7-D433-3DD8-FFE3CC141591}"/>
              </a:ext>
            </a:extLst>
          </p:cNvPr>
          <p:cNvSpPr>
            <a:spLocks noGrp="1"/>
          </p:cNvSpPr>
          <p:nvPr>
            <p:ph type="body" idx="1"/>
          </p:nvPr>
        </p:nvSpPr>
        <p:spPr>
          <a:xfrm>
            <a:off x="814274" y="1327350"/>
            <a:ext cx="8197645" cy="2916990"/>
          </a:xfrm>
          <a:effectLst>
            <a:outerShdw blurRad="25400" dist="12700" dir="2700000" algn="tl" rotWithShape="0">
              <a:schemeClr val="bg1">
                <a:alpha val="40000"/>
              </a:schemeClr>
            </a:outerShdw>
          </a:effectLst>
        </p:spPr>
        <p:txBody>
          <a:bodyPr/>
          <a:lstStyle/>
          <a:p>
            <a:pPr marL="76200" indent="0">
              <a:buNone/>
            </a:pPr>
            <a:r>
              <a:rPr lang="en-US" dirty="0">
                <a:effectLst>
                  <a:outerShdw blurRad="25400" dist="12700" dir="5400000" algn="ctr" rotWithShape="0">
                    <a:schemeClr val="bg1"/>
                  </a:outerShdw>
                </a:effectLst>
              </a:rPr>
              <a:t>How can we teach a simulated robotic arm to reach a target point efficiently?</a:t>
            </a:r>
          </a:p>
          <a:p>
            <a:r>
              <a:rPr lang="en-US" dirty="0">
                <a:effectLst>
                  <a:outerShdw blurRad="25400" dist="12700" dir="5400000" algn="ctr" rotWithShape="0">
                    <a:schemeClr val="bg1"/>
                  </a:outerShdw>
                </a:effectLst>
              </a:rPr>
              <a:t>Real-world relevance: </a:t>
            </a:r>
            <a:br>
              <a:rPr lang="en-US" dirty="0">
                <a:effectLst>
                  <a:outerShdw blurRad="25400" dist="12700" dir="5400000" algn="ctr" rotWithShape="0">
                    <a:schemeClr val="bg1"/>
                  </a:outerShdw>
                </a:effectLst>
              </a:rPr>
            </a:br>
            <a:r>
              <a:rPr lang="en-US" dirty="0">
                <a:effectLst>
                  <a:outerShdw blurRad="25400" dist="12700" dir="5400000" algn="ctr" rotWithShape="0">
                    <a:schemeClr val="bg1"/>
                  </a:outerShdw>
                </a:effectLst>
              </a:rPr>
              <a:t>industrial robots, surgical robotics, assistive tech</a:t>
            </a:r>
            <a:endParaRPr lang="en-US" dirty="0">
              <a:effectLst>
                <a:outerShdw blurRad="25400" dist="12700" dir="5400000" algn="ctr" rotWithShape="0">
                  <a:schemeClr val="bg1"/>
                </a:outerShdw>
              </a:effectLst>
              <a:sym typeface="Arial"/>
            </a:endParaRPr>
          </a:p>
          <a:p>
            <a:r>
              <a:rPr lang="en-US" dirty="0">
                <a:effectLst>
                  <a:outerShdw blurRad="25400" dist="12700" dir="5400000" algn="ctr" rotWithShape="0">
                    <a:schemeClr val="bg1"/>
                  </a:outerShdw>
                </a:effectLst>
              </a:rPr>
              <a:t>Key challenge: </a:t>
            </a:r>
            <a:br>
              <a:rPr lang="en-US" dirty="0">
                <a:effectLst>
                  <a:outerShdw blurRad="25400" dist="12700" dir="5400000" algn="ctr" rotWithShape="0">
                    <a:schemeClr val="bg1"/>
                  </a:outerShdw>
                </a:effectLst>
              </a:rPr>
            </a:br>
            <a:r>
              <a:rPr lang="en-US" dirty="0">
                <a:effectLst>
                  <a:outerShdw blurRad="25400" dist="12700" dir="5400000" algn="ctr" rotWithShape="0">
                    <a:schemeClr val="bg1"/>
                  </a:outerShdw>
                </a:effectLst>
              </a:rPr>
              <a:t>precision with minimal movement and energy</a:t>
            </a:r>
            <a:endParaRPr lang="en-US" dirty="0">
              <a:effectLst>
                <a:outerShdw blurRad="25400" dist="12700" dir="5400000" algn="ctr" rotWithShape="0">
                  <a:schemeClr val="bg1"/>
                </a:outerShdw>
              </a:effectLst>
              <a:sym typeface="Arial"/>
            </a:endParaRPr>
          </a:p>
        </p:txBody>
      </p:sp>
    </p:spTree>
    <p:extLst>
      <p:ext uri="{BB962C8B-B14F-4D97-AF65-F5344CB8AC3E}">
        <p14:creationId xmlns:p14="http://schemas.microsoft.com/office/powerpoint/2010/main" val="88310893"/>
      </p:ext>
    </p:extLst>
  </p:cSld>
  <p:clrMapOvr>
    <a:masterClrMapping/>
  </p:clrMapOvr>
  <mc:AlternateContent xmlns:mc="http://schemas.openxmlformats.org/markup-compatibility/2006" xmlns:p15="http://schemas.microsoft.com/office/powerpoint/2012/main">
    <mc:Choice Requires="p15">
      <p:transition advTm="16482">
        <p15:prstTrans prst="peelOff"/>
      </p:transition>
    </mc:Choice>
    <mc:Fallback xmlns="">
      <p:transition advTm="164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482" fill="hold"/>
                                        <p:tgtEl>
                                          <p:spTgt spid="5"/>
                                        </p:tgtEl>
                                      </p:cBhvr>
                                    </p:cmd>
                                  </p:childTnLst>
                                </p:cTn>
                              </p:par>
                              <p:par>
                                <p:cTn id="7" presetID="10" presetClass="entr" presetSubtype="0" fill="hold" grpId="0" nodeType="withEffect">
                                  <p:stCondLst>
                                    <p:cond delay="9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2000"/>
                                        <p:tgtEl>
                                          <p:spTgt spid="3">
                                            <p:txEl>
                                              <p:pRg st="0" end="0"/>
                                            </p:txEl>
                                          </p:spTgt>
                                        </p:tgtEl>
                                      </p:cBhvr>
                                    </p:animEffect>
                                  </p:childTnLst>
                                </p:cTn>
                              </p:par>
                              <p:par>
                                <p:cTn id="10" presetID="10" presetClass="entr" presetSubtype="0" fill="hold" grpId="0" nodeType="withEffect">
                                  <p:stCondLst>
                                    <p:cond delay="7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par>
                                <p:cTn id="13" presetID="10" presetClass="entr" presetSubtype="0" fill="hold" nodeType="withEffect">
                                  <p:stCondLst>
                                    <p:cond delay="11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B3FA-8BD4-8D81-826B-9C0AFEA5451A}"/>
              </a:ext>
            </a:extLst>
          </p:cNvPr>
          <p:cNvSpPr>
            <a:spLocks noGrp="1"/>
          </p:cNvSpPr>
          <p:nvPr>
            <p:ph type="ctrTitle"/>
          </p:nvPr>
        </p:nvSpPr>
        <p:spPr/>
        <p:txBody>
          <a:bodyPr/>
          <a:lstStyle/>
          <a:p>
            <a:r>
              <a:rPr lang="en-US" dirty="0"/>
              <a:t>Background</a:t>
            </a:r>
            <a:br>
              <a:rPr lang="en-US" dirty="0"/>
            </a:br>
            <a:r>
              <a:rPr lang="en-US" dirty="0"/>
              <a:t>&amp;</a:t>
            </a:r>
            <a:br>
              <a:rPr lang="en-US" dirty="0"/>
            </a:br>
            <a:r>
              <a:rPr lang="en-US" dirty="0"/>
              <a:t>Research</a:t>
            </a:r>
          </a:p>
        </p:txBody>
      </p:sp>
      <p:pic>
        <p:nvPicPr>
          <p:cNvPr id="3" name="BkgResearch">
            <a:hlinkClick r:id="" action="ppaction://media"/>
            <a:extLst>
              <a:ext uri="{FF2B5EF4-FFF2-40B4-BE49-F238E27FC236}">
                <a16:creationId xmlns:a16="http://schemas.microsoft.com/office/drawing/2014/main" id="{13DC1F83-7B18-D9B4-F489-73E7902325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284326"/>
            <a:ext cx="609600" cy="609600"/>
          </a:xfrm>
          <a:prstGeom prst="rect">
            <a:avLst/>
          </a:prstGeom>
        </p:spPr>
      </p:pic>
    </p:spTree>
    <p:extLst>
      <p:ext uri="{BB962C8B-B14F-4D97-AF65-F5344CB8AC3E}">
        <p14:creationId xmlns:p14="http://schemas.microsoft.com/office/powerpoint/2010/main" val="2751283619"/>
      </p:ext>
    </p:extLst>
  </p:cSld>
  <p:clrMapOvr>
    <a:masterClrMapping/>
  </p:clrMapOvr>
  <mc:AlternateContent xmlns:mc="http://schemas.openxmlformats.org/markup-compatibility/2006" xmlns:p15="http://schemas.microsoft.com/office/powerpoint/2012/main">
    <mc:Choice Requires="p15">
      <p:transition advTm="3503">
        <p15:prstTrans prst="peelOff"/>
      </p:transition>
    </mc:Choice>
    <mc:Fallback xmlns="">
      <p:transition advTm="35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A1847-E324-A743-5313-4B8AEB0A9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F3C28-535D-4F98-2AB8-A0D3DDF61F81}"/>
              </a:ext>
            </a:extLst>
          </p:cNvPr>
          <p:cNvSpPr>
            <a:spLocks noGrp="1"/>
          </p:cNvSpPr>
          <p:nvPr>
            <p:ph type="title"/>
          </p:nvPr>
        </p:nvSpPr>
        <p:spPr/>
        <p:txBody>
          <a:bodyPr/>
          <a:lstStyle/>
          <a:p>
            <a:r>
              <a:rPr lang="en-US" dirty="0"/>
              <a:t>Background &amp; Related Work</a:t>
            </a:r>
          </a:p>
        </p:txBody>
      </p:sp>
      <p:sp>
        <p:nvSpPr>
          <p:cNvPr id="3" name="Text Placeholder 2">
            <a:extLst>
              <a:ext uri="{FF2B5EF4-FFF2-40B4-BE49-F238E27FC236}">
                <a16:creationId xmlns:a16="http://schemas.microsoft.com/office/drawing/2014/main" id="{385BB5A1-6D4B-9980-158C-8646F8651179}"/>
              </a:ext>
            </a:extLst>
          </p:cNvPr>
          <p:cNvSpPr>
            <a:spLocks noGrp="1"/>
          </p:cNvSpPr>
          <p:nvPr>
            <p:ph type="body" idx="1"/>
          </p:nvPr>
        </p:nvSpPr>
        <p:spPr>
          <a:xfrm>
            <a:off x="362309" y="1376145"/>
            <a:ext cx="8781691" cy="2655166"/>
          </a:xfrm>
        </p:spPr>
        <p:txBody>
          <a:bodyPr/>
          <a:lstStyle/>
          <a:p>
            <a:pPr marL="76200" indent="0">
              <a:buNone/>
            </a:pPr>
            <a:r>
              <a:rPr lang="en-US" dirty="0"/>
              <a:t>Topics Explored:</a:t>
            </a:r>
          </a:p>
          <a:p>
            <a:r>
              <a:rPr lang="en-US" dirty="0"/>
              <a:t>Robot kinematics (Craig, 2005)</a:t>
            </a:r>
          </a:p>
          <a:p>
            <a:r>
              <a:rPr lang="en-US" dirty="0"/>
              <a:t>Optimization and Control Systems</a:t>
            </a:r>
          </a:p>
          <a:p>
            <a:r>
              <a:rPr lang="en-US" dirty="0"/>
              <a:t>Energy-aware trajectory planning</a:t>
            </a:r>
          </a:p>
          <a:p>
            <a:r>
              <a:rPr lang="en-US" dirty="0"/>
              <a:t>Supervised Learning as an alternative path</a:t>
            </a:r>
          </a:p>
        </p:txBody>
      </p:sp>
      <p:sp>
        <p:nvSpPr>
          <p:cNvPr id="4" name="Slide Number Placeholder 3">
            <a:extLst>
              <a:ext uri="{FF2B5EF4-FFF2-40B4-BE49-F238E27FC236}">
                <a16:creationId xmlns:a16="http://schemas.microsoft.com/office/drawing/2014/main" id="{8EE77A08-8971-7B7D-7DDC-2AF52521FD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5" name="Bkg">
            <a:hlinkClick r:id="" action="ppaction://media"/>
            <a:extLst>
              <a:ext uri="{FF2B5EF4-FFF2-40B4-BE49-F238E27FC236}">
                <a16:creationId xmlns:a16="http://schemas.microsoft.com/office/drawing/2014/main" id="{37C72128-F6F6-483D-A2F3-EF3015D1C6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18660" y="26670"/>
            <a:ext cx="609600" cy="609600"/>
          </a:xfrm>
          <a:prstGeom prst="rect">
            <a:avLst/>
          </a:prstGeom>
        </p:spPr>
      </p:pic>
    </p:spTree>
    <p:extLst>
      <p:ext uri="{BB962C8B-B14F-4D97-AF65-F5344CB8AC3E}">
        <p14:creationId xmlns:p14="http://schemas.microsoft.com/office/powerpoint/2010/main" val="504827677"/>
      </p:ext>
    </p:extLst>
  </p:cSld>
  <p:clrMapOvr>
    <a:masterClrMapping/>
  </p:clrMapOvr>
  <mc:AlternateContent xmlns:mc="http://schemas.openxmlformats.org/markup-compatibility/2006" xmlns:p15="http://schemas.microsoft.com/office/powerpoint/2012/main">
    <mc:Choice Requires="p15">
      <p:transition advTm="18486">
        <p15:prstTrans prst="peelOff"/>
      </p:transition>
    </mc:Choice>
    <mc:Fallback xmlns="">
      <p:transition advTm="18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486"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1000"/>
                                        <p:tgtEl>
                                          <p:spTgt spid="3">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D6D1D-A384-B543-7B7C-A801F81A9D67}"/>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FFDAE7EB-56EF-0334-CA88-7318E73D2358}"/>
              </a:ext>
            </a:extLst>
          </p:cNvPr>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224692" y="1469414"/>
            <a:ext cx="3187788" cy="2982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6ADCFA-14C7-9AEC-302B-3246E2087ECB}"/>
              </a:ext>
            </a:extLst>
          </p:cNvPr>
          <p:cNvSpPr>
            <a:spLocks noGrp="1"/>
          </p:cNvSpPr>
          <p:nvPr>
            <p:ph type="title"/>
          </p:nvPr>
        </p:nvSpPr>
        <p:spPr>
          <a:noFill/>
          <a:ln>
            <a:noFill/>
          </a:ln>
          <a:effectLst>
            <a:outerShdw blurRad="50800" dist="38100" dir="5400000" algn="t" rotWithShape="0">
              <a:prstClr val="black">
                <a:alpha val="40000"/>
              </a:prstClr>
            </a:outerShdw>
          </a:effectLst>
        </p:spPr>
        <p:txBody>
          <a:bodyPr spcFirstLastPara="1" wrap="square" lIns="91425" tIns="91425" rIns="91425" bIns="91425" anchor="ctr" anchorCtr="0"/>
          <a:lstStyle/>
          <a:p>
            <a:r>
              <a:rPr lang="en-US" dirty="0"/>
              <a:t>Mathematical Foundations</a:t>
            </a:r>
          </a:p>
        </p:txBody>
      </p:sp>
      <p:sp>
        <p:nvSpPr>
          <p:cNvPr id="3" name="Text Placeholder 2">
            <a:extLst>
              <a:ext uri="{FF2B5EF4-FFF2-40B4-BE49-F238E27FC236}">
                <a16:creationId xmlns:a16="http://schemas.microsoft.com/office/drawing/2014/main" id="{6BC03341-7113-928C-FEBB-B79110DFD566}"/>
              </a:ext>
            </a:extLst>
          </p:cNvPr>
          <p:cNvSpPr>
            <a:spLocks noGrp="1"/>
          </p:cNvSpPr>
          <p:nvPr>
            <p:ph type="body" idx="1"/>
          </p:nvPr>
        </p:nvSpPr>
        <p:spPr>
          <a:xfrm>
            <a:off x="448701" y="1333500"/>
            <a:ext cx="4572880" cy="3303000"/>
          </a:xfrm>
        </p:spPr>
        <p:txBody>
          <a:bodyPr/>
          <a:lstStyle/>
          <a:p>
            <a:r>
              <a:rPr lang="en-US" sz="2400" dirty="0"/>
              <a:t>Forward Kinematics</a:t>
            </a:r>
            <a:br>
              <a:rPr lang="en-US" sz="2400" dirty="0"/>
            </a:br>
            <a:r>
              <a:rPr lang="en-US" sz="2400" dirty="0"/>
              <a:t> (angle → position)</a:t>
            </a:r>
          </a:p>
          <a:p>
            <a:r>
              <a:rPr lang="en-US" sz="2400" dirty="0"/>
              <a:t>Cost Function </a:t>
            </a:r>
            <a:br>
              <a:rPr lang="en-US" sz="2400" dirty="0"/>
            </a:br>
            <a:r>
              <a:rPr lang="en-US" sz="2400" dirty="0"/>
              <a:t> (distance from goal)</a:t>
            </a:r>
          </a:p>
          <a:p>
            <a:r>
              <a:rPr lang="en-US" sz="2400" dirty="0"/>
              <a:t>Gradient Descent </a:t>
            </a:r>
            <a:br>
              <a:rPr lang="en-US" sz="2400" dirty="0"/>
            </a:br>
            <a:r>
              <a:rPr lang="en-US" sz="2400" dirty="0"/>
              <a:t> (iterative optimization)</a:t>
            </a:r>
          </a:p>
          <a:p>
            <a:r>
              <a:rPr lang="en-US" sz="2400" dirty="0"/>
              <a:t>Penalty terms for smoother movement</a:t>
            </a:r>
          </a:p>
        </p:txBody>
      </p:sp>
      <p:sp>
        <p:nvSpPr>
          <p:cNvPr id="4" name="Slide Number Placeholder 3">
            <a:extLst>
              <a:ext uri="{FF2B5EF4-FFF2-40B4-BE49-F238E27FC236}">
                <a16:creationId xmlns:a16="http://schemas.microsoft.com/office/drawing/2014/main" id="{CDD87B22-0358-0082-3CD8-971A8C165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5" name="Math">
            <a:hlinkClick r:id="" action="ppaction://media"/>
            <a:extLst>
              <a:ext uri="{FF2B5EF4-FFF2-40B4-BE49-F238E27FC236}">
                <a16:creationId xmlns:a16="http://schemas.microsoft.com/office/drawing/2014/main" id="{55B6A43D-F37E-4A18-EB7E-D2A5F5F9AA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95800" y="20680"/>
            <a:ext cx="609600" cy="609600"/>
          </a:xfrm>
          <a:prstGeom prst="rect">
            <a:avLst/>
          </a:prstGeom>
        </p:spPr>
      </p:pic>
    </p:spTree>
    <p:extLst>
      <p:ext uri="{BB962C8B-B14F-4D97-AF65-F5344CB8AC3E}">
        <p14:creationId xmlns:p14="http://schemas.microsoft.com/office/powerpoint/2010/main" val="3643225400"/>
      </p:ext>
    </p:extLst>
  </p:cSld>
  <p:clrMapOvr>
    <a:masterClrMapping/>
  </p:clrMapOvr>
  <mc:AlternateContent xmlns:mc="http://schemas.openxmlformats.org/markup-compatibility/2006" xmlns:p15="http://schemas.microsoft.com/office/powerpoint/2012/main">
    <mc:Choice Requires="p15">
      <p:transition advTm="19363">
        <p15:prstTrans prst="peelOff"/>
      </p:transition>
    </mc:Choice>
    <mc:Fallback xmlns="">
      <p:transition advTm="193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63" fill="hold"/>
                                        <p:tgtEl>
                                          <p:spTgt spid="5"/>
                                        </p:tgtEl>
                                      </p:cBhvr>
                                    </p:cmd>
                                  </p:childTnLst>
                                </p:cTn>
                              </p:par>
                              <p:par>
                                <p:cTn id="7" presetID="10" presetClass="entr" presetSubtype="0" fill="hold" grpId="0" nodeType="withEffect">
                                  <p:stCondLst>
                                    <p:cond delay="15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1000"/>
                                        <p:tgtEl>
                                          <p:spTgt spid="3">
                                            <p:txEl>
                                              <p:pRg st="0" end="0"/>
                                            </p:txEl>
                                          </p:spTgt>
                                        </p:tgtEl>
                                      </p:cBhvr>
                                    </p:animEffect>
                                  </p:childTnLst>
                                </p:cTn>
                              </p:par>
                              <p:par>
                                <p:cTn id="10" presetID="10" presetClass="entr" presetSubtype="0" fill="hold" grpId="0" nodeType="withEffect">
                                  <p:stCondLst>
                                    <p:cond delay="15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C4202-4EF8-5B1A-2D11-185FA553E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D10BF4-65CB-F9A1-BEF4-C454492CDD7F}"/>
              </a:ext>
            </a:extLst>
          </p:cNvPr>
          <p:cNvSpPr>
            <a:spLocks noGrp="1"/>
          </p:cNvSpPr>
          <p:nvPr>
            <p:ph type="title"/>
          </p:nvPr>
        </p:nvSpPr>
        <p:spPr/>
        <p:txBody>
          <a:bodyPr/>
          <a:lstStyle/>
          <a:p>
            <a:r>
              <a:rPr lang="en-US" dirty="0"/>
              <a:t> Key Terms &amp; Concepts</a:t>
            </a:r>
          </a:p>
        </p:txBody>
      </p:sp>
      <p:sp>
        <p:nvSpPr>
          <p:cNvPr id="3" name="Text Placeholder 2">
            <a:extLst>
              <a:ext uri="{FF2B5EF4-FFF2-40B4-BE49-F238E27FC236}">
                <a16:creationId xmlns:a16="http://schemas.microsoft.com/office/drawing/2014/main" id="{DD7D1182-E66F-52C1-67E5-29021115EBD1}"/>
              </a:ext>
            </a:extLst>
          </p:cNvPr>
          <p:cNvSpPr>
            <a:spLocks noGrp="1"/>
          </p:cNvSpPr>
          <p:nvPr>
            <p:ph type="body" idx="1"/>
          </p:nvPr>
        </p:nvSpPr>
        <p:spPr>
          <a:xfrm>
            <a:off x="413468" y="1327350"/>
            <a:ext cx="8849801" cy="3244650"/>
          </a:xfrm>
        </p:spPr>
        <p:txBody>
          <a:bodyPr/>
          <a:lstStyle/>
          <a:p>
            <a:r>
              <a:rPr lang="en-US" dirty="0"/>
              <a:t> Forward Kinematics: maps </a:t>
            </a:r>
            <a:r>
              <a:rPr lang="el-GR" dirty="0"/>
              <a:t>θ₁, θ₂ → (</a:t>
            </a:r>
            <a:r>
              <a:rPr lang="en-US" dirty="0"/>
              <a:t>x, y)</a:t>
            </a:r>
          </a:p>
          <a:p>
            <a:r>
              <a:rPr lang="en-US" dirty="0"/>
              <a:t>Cost Function: </a:t>
            </a:r>
            <a:br>
              <a:rPr lang="en-US" dirty="0"/>
            </a:br>
            <a:r>
              <a:rPr lang="en-US" dirty="0"/>
              <a:t>√[(</a:t>
            </a:r>
            <a:r>
              <a:rPr lang="en-US" dirty="0" err="1"/>
              <a:t>x_target</a:t>
            </a:r>
            <a:r>
              <a:rPr lang="en-US" dirty="0"/>
              <a:t> - </a:t>
            </a:r>
            <a:r>
              <a:rPr lang="en-US" dirty="0" err="1"/>
              <a:t>x_end</a:t>
            </a:r>
            <a:r>
              <a:rPr lang="en-US" dirty="0"/>
              <a:t>)² + (</a:t>
            </a:r>
            <a:r>
              <a:rPr lang="en-US" dirty="0" err="1"/>
              <a:t>y_target</a:t>
            </a:r>
            <a:r>
              <a:rPr lang="en-US" dirty="0"/>
              <a:t> - </a:t>
            </a:r>
            <a:r>
              <a:rPr lang="en-US" dirty="0" err="1"/>
              <a:t>y_end</a:t>
            </a:r>
            <a:r>
              <a:rPr lang="en-US" dirty="0"/>
              <a:t>)²]</a:t>
            </a:r>
          </a:p>
          <a:p>
            <a:r>
              <a:rPr lang="en-US" dirty="0"/>
              <a:t>Gradients: </a:t>
            </a:r>
            <a:br>
              <a:rPr lang="en-US" dirty="0"/>
            </a:br>
            <a:r>
              <a:rPr lang="en-US" dirty="0"/>
              <a:t>calculated using finite difference approximation</a:t>
            </a:r>
          </a:p>
          <a:p>
            <a:r>
              <a:rPr lang="en-US" dirty="0"/>
              <a:t>Optimization goal: </a:t>
            </a:r>
            <a:br>
              <a:rPr lang="en-US" dirty="0"/>
            </a:br>
            <a:r>
              <a:rPr lang="en-US" dirty="0"/>
              <a:t>minimize cost function</a:t>
            </a:r>
          </a:p>
        </p:txBody>
      </p:sp>
      <p:sp>
        <p:nvSpPr>
          <p:cNvPr id="4" name="Slide Number Placeholder 3">
            <a:extLst>
              <a:ext uri="{FF2B5EF4-FFF2-40B4-BE49-F238E27FC236}">
                <a16:creationId xmlns:a16="http://schemas.microsoft.com/office/drawing/2014/main" id="{CCB8DEB7-8A98-C473-D601-3D7AF6DCB9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Terms">
            <a:hlinkClick r:id="" action="ppaction://media"/>
            <a:extLst>
              <a:ext uri="{FF2B5EF4-FFF2-40B4-BE49-F238E27FC236}">
                <a16:creationId xmlns:a16="http://schemas.microsoft.com/office/drawing/2014/main" id="{34EAB8CA-214D-85F4-8795-E3F1ED85A4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51653" y="18331"/>
            <a:ext cx="609600" cy="609600"/>
          </a:xfrm>
          <a:prstGeom prst="rect">
            <a:avLst/>
          </a:prstGeom>
        </p:spPr>
      </p:pic>
    </p:spTree>
    <p:extLst>
      <p:ext uri="{BB962C8B-B14F-4D97-AF65-F5344CB8AC3E}">
        <p14:creationId xmlns:p14="http://schemas.microsoft.com/office/powerpoint/2010/main" val="2419526730"/>
      </p:ext>
    </p:extLst>
  </p:cSld>
  <p:clrMapOvr>
    <a:masterClrMapping/>
  </p:clrMapOvr>
  <mc:AlternateContent xmlns:mc="http://schemas.openxmlformats.org/markup-compatibility/2006" xmlns:p15="http://schemas.microsoft.com/office/powerpoint/2012/main">
    <mc:Choice Requires="p15">
      <p:transition advTm="16726">
        <p15:prstTrans prst="peelOff"/>
      </p:transition>
    </mc:Choice>
    <mc:Fallback xmlns="">
      <p:transition advTm="167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726" fill="hold"/>
                                        <p:tgtEl>
                                          <p:spTgt spid="5"/>
                                        </p:tgtEl>
                                      </p:cBhvr>
                                    </p:cmd>
                                  </p:childTnLst>
                                </p:cTn>
                              </p:par>
                              <p:par>
                                <p:cTn id="7" presetID="10" presetClass="entr" presetSubtype="0" fill="hold" grpId="0" nodeType="withEffect">
                                  <p:stCondLst>
                                    <p:cond delay="20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1000"/>
                                        <p:tgtEl>
                                          <p:spTgt spid="3">
                                            <p:txEl>
                                              <p:pRg st="0" end="0"/>
                                            </p:txEl>
                                          </p:spTgt>
                                        </p:tgtEl>
                                      </p:cBhvr>
                                    </p:animEffect>
                                  </p:childTnLst>
                                </p:cTn>
                              </p:par>
                              <p:par>
                                <p:cTn id="10" presetID="10" presetClass="entr" presetSubtype="0" fill="hold" grpId="0" nodeType="withEffect">
                                  <p:stCondLst>
                                    <p:cond delay="20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C4F18-D206-77A5-A8FF-557D78310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C65FE-66AA-2567-D056-60D63F6B787A}"/>
              </a:ext>
            </a:extLst>
          </p:cNvPr>
          <p:cNvSpPr>
            <a:spLocks noGrp="1"/>
          </p:cNvSpPr>
          <p:nvPr>
            <p:ph type="ctrTitle"/>
          </p:nvPr>
        </p:nvSpPr>
        <p:spPr/>
        <p:txBody>
          <a:bodyPr/>
          <a:lstStyle/>
          <a:p>
            <a:r>
              <a:rPr lang="en-US" dirty="0"/>
              <a:t>Methodology</a:t>
            </a:r>
            <a:br>
              <a:rPr lang="en-US" dirty="0"/>
            </a:br>
            <a:r>
              <a:rPr lang="en-US" dirty="0"/>
              <a:t>&amp;</a:t>
            </a:r>
            <a:br>
              <a:rPr lang="en-US" dirty="0"/>
            </a:br>
            <a:r>
              <a:rPr lang="en-US" dirty="0"/>
              <a:t>Proof of Concept</a:t>
            </a:r>
          </a:p>
        </p:txBody>
      </p:sp>
      <p:pic>
        <p:nvPicPr>
          <p:cNvPr id="3" name="Methodolgy-PoC">
            <a:hlinkClick r:id="" action="ppaction://media"/>
            <a:extLst>
              <a:ext uri="{FF2B5EF4-FFF2-40B4-BE49-F238E27FC236}">
                <a16:creationId xmlns:a16="http://schemas.microsoft.com/office/drawing/2014/main" id="{FBB43514-37C5-C888-DEA3-69BCC57C1B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79226"/>
            <a:ext cx="609600" cy="609600"/>
          </a:xfrm>
          <a:prstGeom prst="rect">
            <a:avLst/>
          </a:prstGeom>
        </p:spPr>
      </p:pic>
    </p:spTree>
    <p:extLst>
      <p:ext uri="{BB962C8B-B14F-4D97-AF65-F5344CB8AC3E}">
        <p14:creationId xmlns:p14="http://schemas.microsoft.com/office/powerpoint/2010/main" val="525573400"/>
      </p:ext>
    </p:extLst>
  </p:cSld>
  <p:clrMapOvr>
    <a:masterClrMapping/>
  </p:clrMapOvr>
  <mc:AlternateContent xmlns:mc="http://schemas.openxmlformats.org/markup-compatibility/2006" xmlns:p15="http://schemas.microsoft.com/office/powerpoint/2012/main">
    <mc:Choice Requires="p15">
      <p:transition advTm="4224">
        <p15:prstTrans prst="peelOff"/>
      </p:transition>
    </mc:Choice>
    <mc:Fallback xmlns="">
      <p:transition advTm="42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EC6CB-D8DA-ED5A-EC16-FC2D788887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09B1E0-0986-8585-62B7-F2798F7DB8CF}"/>
              </a:ext>
            </a:extLst>
          </p:cNvPr>
          <p:cNvSpPr>
            <a:spLocks noGrp="1"/>
          </p:cNvSpPr>
          <p:nvPr>
            <p:ph type="title"/>
          </p:nvPr>
        </p:nvSpPr>
        <p:spPr/>
        <p:txBody>
          <a:bodyPr/>
          <a:lstStyle/>
          <a:p>
            <a:r>
              <a:rPr lang="en-US" dirty="0"/>
              <a:t>Methodology Overview</a:t>
            </a:r>
          </a:p>
        </p:txBody>
      </p:sp>
      <p:sp>
        <p:nvSpPr>
          <p:cNvPr id="4" name="Slide Number Placeholder 3">
            <a:extLst>
              <a:ext uri="{FF2B5EF4-FFF2-40B4-BE49-F238E27FC236}">
                <a16:creationId xmlns:a16="http://schemas.microsoft.com/office/drawing/2014/main" id="{94D738E7-3BA5-229D-B1A9-6D273DAA66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aphicFrame>
        <p:nvGraphicFramePr>
          <p:cNvPr id="5" name="Diagram 4">
            <a:extLst>
              <a:ext uri="{FF2B5EF4-FFF2-40B4-BE49-F238E27FC236}">
                <a16:creationId xmlns:a16="http://schemas.microsoft.com/office/drawing/2014/main" id="{BA4EDACF-A859-649C-DE52-F9C609F8080C}"/>
              </a:ext>
            </a:extLst>
          </p:cNvPr>
          <p:cNvGraphicFramePr/>
          <p:nvPr>
            <p:extLst>
              <p:ext uri="{D42A27DB-BD31-4B8C-83A1-F6EECF244321}">
                <p14:modId xmlns:p14="http://schemas.microsoft.com/office/powerpoint/2010/main" val="1970006484"/>
              </p:ext>
            </p:extLst>
          </p:nvPr>
        </p:nvGraphicFramePr>
        <p:xfrm>
          <a:off x="29882" y="1159560"/>
          <a:ext cx="9075517" cy="3634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Methodology">
            <a:hlinkClick r:id="" action="ppaction://media"/>
            <a:extLst>
              <a:ext uri="{FF2B5EF4-FFF2-40B4-BE49-F238E27FC236}">
                <a16:creationId xmlns:a16="http://schemas.microsoft.com/office/drawing/2014/main" id="{EE44F142-C1CF-8617-63C7-6FDF9FA32DE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34400" y="0"/>
            <a:ext cx="609600" cy="609600"/>
          </a:xfrm>
          <a:prstGeom prst="rect">
            <a:avLst/>
          </a:prstGeom>
        </p:spPr>
      </p:pic>
    </p:spTree>
    <p:extLst>
      <p:ext uri="{BB962C8B-B14F-4D97-AF65-F5344CB8AC3E}">
        <p14:creationId xmlns:p14="http://schemas.microsoft.com/office/powerpoint/2010/main" val="96861298"/>
      </p:ext>
    </p:extLst>
  </p:cSld>
  <p:clrMapOvr>
    <a:masterClrMapping/>
  </p:clrMapOvr>
  <mc:AlternateContent xmlns:mc="http://schemas.openxmlformats.org/markup-compatibility/2006" xmlns:p15="http://schemas.microsoft.com/office/powerpoint/2012/main">
    <mc:Choice Requires="p15">
      <p:transition advTm="17446">
        <p15:prstTrans prst="peelOff"/>
      </p:transition>
    </mc:Choice>
    <mc:Fallback xmlns="">
      <p:transition advTm="174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784" fill="hold"/>
                                        <p:tgtEl>
                                          <p:spTgt spid="6"/>
                                        </p:tgtEl>
                                      </p:cBhvr>
                                    </p:cmd>
                                  </p:childTnLst>
                                </p:cTn>
                              </p:par>
                              <p:par>
                                <p:cTn id="7" presetID="22" presetClass="entr" presetSubtype="8" fill="hold" grpId="0" nodeType="withEffect">
                                  <p:stCondLst>
                                    <p:cond delay="0"/>
                                  </p:stCondLst>
                                  <p:childTnLst>
                                    <p:set>
                                      <p:cBhvr>
                                        <p:cTn id="8" dur="1" fill="hold">
                                          <p:stCondLst>
                                            <p:cond delay="0"/>
                                          </p:stCondLst>
                                        </p:cTn>
                                        <p:tgtEl>
                                          <p:spTgt spid="5">
                                            <p:graphicEl>
                                              <a:dgm id="{48D42626-C6D6-4DD0-9081-F4605C24C6E4}"/>
                                            </p:graphicEl>
                                          </p:spTgt>
                                        </p:tgtEl>
                                        <p:attrNameLst>
                                          <p:attrName>style.visibility</p:attrName>
                                        </p:attrNameLst>
                                      </p:cBhvr>
                                      <p:to>
                                        <p:strVal val="visible"/>
                                      </p:to>
                                    </p:set>
                                    <p:animEffect transition="in" filter="wipe(left)">
                                      <p:cBhvr>
                                        <p:cTn id="9" dur="2000"/>
                                        <p:tgtEl>
                                          <p:spTgt spid="5">
                                            <p:graphicEl>
                                              <a:dgm id="{48D42626-C6D6-4DD0-9081-F4605C24C6E4}"/>
                                            </p:graphicEl>
                                          </p:spTgt>
                                        </p:tgtEl>
                                      </p:cBhvr>
                                    </p:animEffect>
                                  </p:childTnLst>
                                </p:cTn>
                              </p:par>
                              <p:par>
                                <p:cTn id="10" presetID="22" presetClass="entr" presetSubtype="8" fill="hold" grpId="0" nodeType="withEffect">
                                  <p:stCondLst>
                                    <p:cond delay="2000"/>
                                  </p:stCondLst>
                                  <p:childTnLst>
                                    <p:set>
                                      <p:cBhvr>
                                        <p:cTn id="11" dur="1" fill="hold">
                                          <p:stCondLst>
                                            <p:cond delay="0"/>
                                          </p:stCondLst>
                                        </p:cTn>
                                        <p:tgtEl>
                                          <p:spTgt spid="5">
                                            <p:graphicEl>
                                              <a:dgm id="{85A7566C-DF89-402F-964C-7952177C2528}"/>
                                            </p:graphicEl>
                                          </p:spTgt>
                                        </p:tgtEl>
                                        <p:attrNameLst>
                                          <p:attrName>style.visibility</p:attrName>
                                        </p:attrNameLst>
                                      </p:cBhvr>
                                      <p:to>
                                        <p:strVal val="visible"/>
                                      </p:to>
                                    </p:set>
                                    <p:animEffect transition="in" filter="wipe(left)">
                                      <p:cBhvr>
                                        <p:cTn id="12" dur="2000"/>
                                        <p:tgtEl>
                                          <p:spTgt spid="5">
                                            <p:graphicEl>
                                              <a:dgm id="{85A7566C-DF89-402F-964C-7952177C2528}"/>
                                            </p:graphicEl>
                                          </p:spTgt>
                                        </p:tgtEl>
                                      </p:cBhvr>
                                    </p:animEffect>
                                  </p:childTnLst>
                                </p:cTn>
                              </p:par>
                              <p:par>
                                <p:cTn id="13" presetID="22" presetClass="entr" presetSubtype="8" fill="hold" grpId="0" nodeType="withEffect">
                                  <p:stCondLst>
                                    <p:cond delay="4000"/>
                                  </p:stCondLst>
                                  <p:childTnLst>
                                    <p:set>
                                      <p:cBhvr>
                                        <p:cTn id="14" dur="1" fill="hold">
                                          <p:stCondLst>
                                            <p:cond delay="0"/>
                                          </p:stCondLst>
                                        </p:cTn>
                                        <p:tgtEl>
                                          <p:spTgt spid="5">
                                            <p:graphicEl>
                                              <a:dgm id="{16BA9308-AA76-4B20-AB7F-476A261BB8E4}"/>
                                            </p:graphicEl>
                                          </p:spTgt>
                                        </p:tgtEl>
                                        <p:attrNameLst>
                                          <p:attrName>style.visibility</p:attrName>
                                        </p:attrNameLst>
                                      </p:cBhvr>
                                      <p:to>
                                        <p:strVal val="visible"/>
                                      </p:to>
                                    </p:set>
                                    <p:animEffect transition="in" filter="wipe(left)">
                                      <p:cBhvr>
                                        <p:cTn id="15" dur="2000"/>
                                        <p:tgtEl>
                                          <p:spTgt spid="5">
                                            <p:graphicEl>
                                              <a:dgm id="{16BA9308-AA76-4B20-AB7F-476A261BB8E4}"/>
                                            </p:graphicEl>
                                          </p:spTgt>
                                        </p:tgtEl>
                                      </p:cBhvr>
                                    </p:animEffect>
                                  </p:childTnLst>
                                </p:cTn>
                              </p:par>
                              <p:par>
                                <p:cTn id="16" presetID="22" presetClass="entr" presetSubtype="8" fill="hold" grpId="0" nodeType="withEffect">
                                  <p:stCondLst>
                                    <p:cond delay="6000"/>
                                  </p:stCondLst>
                                  <p:childTnLst>
                                    <p:set>
                                      <p:cBhvr>
                                        <p:cTn id="17" dur="1" fill="hold">
                                          <p:stCondLst>
                                            <p:cond delay="0"/>
                                          </p:stCondLst>
                                        </p:cTn>
                                        <p:tgtEl>
                                          <p:spTgt spid="5">
                                            <p:graphicEl>
                                              <a:dgm id="{ED89A530-C207-4660-8A4C-89444610193A}"/>
                                            </p:graphicEl>
                                          </p:spTgt>
                                        </p:tgtEl>
                                        <p:attrNameLst>
                                          <p:attrName>style.visibility</p:attrName>
                                        </p:attrNameLst>
                                      </p:cBhvr>
                                      <p:to>
                                        <p:strVal val="visible"/>
                                      </p:to>
                                    </p:set>
                                    <p:animEffect transition="in" filter="wipe(left)">
                                      <p:cBhvr>
                                        <p:cTn id="18" dur="2000"/>
                                        <p:tgtEl>
                                          <p:spTgt spid="5">
                                            <p:graphicEl>
                                              <a:dgm id="{ED89A530-C207-4660-8A4C-89444610193A}"/>
                                            </p:graphicEl>
                                          </p:spTgt>
                                        </p:tgtEl>
                                      </p:cBhvr>
                                    </p:animEffect>
                                  </p:childTnLst>
                                </p:cTn>
                              </p:par>
                              <p:par>
                                <p:cTn id="19" presetID="22" presetClass="entr" presetSubtype="8" fill="hold" grpId="0" nodeType="withEffect">
                                  <p:stCondLst>
                                    <p:cond delay="8000"/>
                                  </p:stCondLst>
                                  <p:childTnLst>
                                    <p:set>
                                      <p:cBhvr>
                                        <p:cTn id="20" dur="1" fill="hold">
                                          <p:stCondLst>
                                            <p:cond delay="0"/>
                                          </p:stCondLst>
                                        </p:cTn>
                                        <p:tgtEl>
                                          <p:spTgt spid="5">
                                            <p:graphicEl>
                                              <a:dgm id="{341F89E8-2FE6-4AF9-9F45-D624F6FF2AD2}"/>
                                            </p:graphicEl>
                                          </p:spTgt>
                                        </p:tgtEl>
                                        <p:attrNameLst>
                                          <p:attrName>style.visibility</p:attrName>
                                        </p:attrNameLst>
                                      </p:cBhvr>
                                      <p:to>
                                        <p:strVal val="visible"/>
                                      </p:to>
                                    </p:set>
                                    <p:animEffect transition="in" filter="wipe(left)">
                                      <p:cBhvr>
                                        <p:cTn id="21" dur="2000"/>
                                        <p:tgtEl>
                                          <p:spTgt spid="5">
                                            <p:graphicEl>
                                              <a:dgm id="{341F89E8-2FE6-4AF9-9F45-D624F6FF2AD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Graphic spid="5" grpId="0" uiExpand="1">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8|3.7|1.5|1.9"/>
</p:tagLst>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2D9F688F31D5241A8203E807516C538" ma:contentTypeVersion="3" ma:contentTypeDescription="Create a new document." ma:contentTypeScope="" ma:versionID="9dac12a01c0101cc0451845cf6129602">
  <xsd:schema xmlns:xsd="http://www.w3.org/2001/XMLSchema" xmlns:xs="http://www.w3.org/2001/XMLSchema" xmlns:p="http://schemas.microsoft.com/office/2006/metadata/properties" xmlns:ns2="5f00eb9a-39f7-4d82-a347-bc0a29516571" targetNamespace="http://schemas.microsoft.com/office/2006/metadata/properties" ma:root="true" ma:fieldsID="717368c09c4010417500ffd02c280742" ns2:_="">
    <xsd:import namespace="5f00eb9a-39f7-4d82-a347-bc0a29516571"/>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00eb9a-39f7-4d82-a347-bc0a295165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7E360D-5414-4820-A293-54CF50CACD93}">
  <ds:schemaRefs>
    <ds:schemaRef ds:uri="http://purl.org/dc/elements/1.1/"/>
    <ds:schemaRef ds:uri="http://purl.org/dc/terms/"/>
    <ds:schemaRef ds:uri="http://www.w3.org/XML/1998/namespace"/>
    <ds:schemaRef ds:uri="http://schemas.microsoft.com/office/2006/metadata/properties"/>
    <ds:schemaRef ds:uri="5f00eb9a-39f7-4d82-a347-bc0a29516571"/>
    <ds:schemaRef ds:uri="http://schemas.microsoft.com/office/2006/documentManagement/types"/>
    <ds:schemaRef ds:uri="http://schemas.openxmlformats.org/package/2006/metadata/core-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44DCD0D5-9F1B-4EB6-BD1E-FFA60E39D8F0}">
  <ds:schemaRefs>
    <ds:schemaRef ds:uri="http://schemas.microsoft.com/sharepoint/v3/contenttype/forms"/>
  </ds:schemaRefs>
</ds:datastoreItem>
</file>

<file path=customXml/itemProps3.xml><?xml version="1.0" encoding="utf-8"?>
<ds:datastoreItem xmlns:ds="http://schemas.openxmlformats.org/officeDocument/2006/customXml" ds:itemID="{7B392ED1-36D3-4501-A4F0-75EA0B951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00eb9a-39f7-4d82-a347-bc0a295165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3fa96d9-f515-4662-add7-63d854e39e63}" enabled="0" method="" siteId="{b3fa96d9-f515-4662-add7-63d854e39e63}" removed="1"/>
</clbl:labelList>
</file>

<file path=docProps/app.xml><?xml version="1.0" encoding="utf-8"?>
<Properties xmlns="http://schemas.openxmlformats.org/officeDocument/2006/extended-properties" xmlns:vt="http://schemas.openxmlformats.org/officeDocument/2006/docPropsVTypes">
  <Template>Facet</Template>
  <TotalTime>392</TotalTime>
  <Words>1484</Words>
  <Application>Microsoft Office PowerPoint</Application>
  <PresentationFormat>On-screen Show (16:9)</PresentationFormat>
  <Paragraphs>139</Paragraphs>
  <Slides>21</Slides>
  <Notes>21</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Arvo</vt:lpstr>
      <vt:lpstr>Eras Bold ITC</vt:lpstr>
      <vt:lpstr>Eras Light ITC</vt:lpstr>
      <vt:lpstr>Eras Medium ITC</vt:lpstr>
      <vt:lpstr>Roboto Condensed</vt:lpstr>
      <vt:lpstr>Roboto Condensed Light</vt:lpstr>
      <vt:lpstr>Salerio template</vt:lpstr>
      <vt:lpstr>Optimotion</vt:lpstr>
      <vt:lpstr>Agenda</vt:lpstr>
      <vt:lpstr>Problem Definition &amp; Importance</vt:lpstr>
      <vt:lpstr>Background &amp; Research</vt:lpstr>
      <vt:lpstr>Background &amp; Related Work</vt:lpstr>
      <vt:lpstr>Mathematical Foundations</vt:lpstr>
      <vt:lpstr> Key Terms &amp; Concepts</vt:lpstr>
      <vt:lpstr>Methodology &amp; Proof of Concept</vt:lpstr>
      <vt:lpstr>Methodology Overview</vt:lpstr>
      <vt:lpstr>Forward Kinematics</vt:lpstr>
      <vt:lpstr>Cost Function &amp; Optimization</vt:lpstr>
      <vt:lpstr>Optimization Results (PoC)</vt:lpstr>
      <vt:lpstr>Minimum Viable Product (MVP) Enhancements</vt:lpstr>
      <vt:lpstr>Expanding Optimization</vt:lpstr>
      <vt:lpstr>Optimization Upgrades</vt:lpstr>
      <vt:lpstr>Stretch Goal: Supervised Learning</vt:lpstr>
      <vt:lpstr>Comparative Results</vt:lpstr>
      <vt:lpstr>Lessons Learned</vt:lpstr>
      <vt:lpstr>Future Work</vt:lpstr>
      <vt:lpstr>Thank you!</vt:lpstr>
      <vt:lpstr>Key References</vt:lpstr>
    </vt:vector>
  </TitlesOfParts>
  <Company>City University of Seattle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Optimotion</dc:title>
  <dc:subject>Programming for Computing</dc:subject>
  <dc:creator>Veronica Elze;Sumit Chahar</dc:creator>
  <cp:keywords>DS623</cp:keywords>
  <cp:lastModifiedBy>Veronica Elze</cp:lastModifiedBy>
  <cp:revision>9</cp:revision>
  <cp:lastPrinted>2025-05-23T10:29:24Z</cp:lastPrinted>
  <dcterms:modified xsi:type="dcterms:W3CDTF">2025-08-06T04:03:52Z</dcterms:modified>
  <cp:category>Mathematics and Statistics for Data Science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0x01010092D9F688F31D5241A8203E807516C538</vt:lpwstr>
  </property>
  <property fmtid="{D5CDD505-2E9C-101B-9397-08002B2CF9AE}" pid="3" name="MediaServiceImageTags">
    <vt:lpwstr/>
  </property>
</Properties>
</file>